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11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1" Type="http://schemas.openxmlformats.org/officeDocument/2006/relationships/slide" Target="slides/slide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DC82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31920" y="365760"/>
            <a:ext cx="1188720" cy="11887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ASAF v2.0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457200" y="22860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Security Analysis Framework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457200" y="2651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de Geometría de la Información para Ciberseguridad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3200400" y="3200400"/>
            <a:ext cx="2743200" cy="36576"/>
          </a:xfrm>
          <a:prstGeom prst="rect">
            <a:avLst/>
          </a:prstGeom>
          <a:solidFill>
            <a:srgbClr val="00DC82"/>
          </a:solidFill>
          <a:ln/>
        </p:spPr>
      </p:sp>
      <p:sp>
        <p:nvSpPr>
          <p:cNvPr id="8" name="Shape 5"/>
          <p:cNvSpPr/>
          <p:nvPr/>
        </p:nvSpPr>
        <p:spPr>
          <a:xfrm>
            <a:off x="365760" y="3474720"/>
            <a:ext cx="2011680" cy="100584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365760" y="3520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17,763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365760" y="400507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Líneas C++17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560320" y="3474720"/>
            <a:ext cx="2011680" cy="100584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2560320" y="3520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254</a:t>
            </a:r>
            <a:endParaRPr lang="en-US" sz="2200" dirty="0"/>
          </a:p>
        </p:txBody>
      </p:sp>
      <p:sp>
        <p:nvSpPr>
          <p:cNvPr id="13" name="Text 10"/>
          <p:cNvSpPr/>
          <p:nvPr/>
        </p:nvSpPr>
        <p:spPr>
          <a:xfrm>
            <a:off x="2560320" y="400507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Tests</a:t>
            </a:r>
            <a:endParaRPr lang="en-US" sz="9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fallos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4754880" y="3474720"/>
            <a:ext cx="2011680" cy="100584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4754880" y="3520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0.36 ms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4754880" y="400507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ventana</a:t>
            </a:r>
            <a:endParaRPr lang="en-US" sz="9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(tráfico real)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6949440" y="3474720"/>
            <a:ext cx="2011680" cy="100584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6949440" y="3520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 MB</a:t>
            </a:r>
            <a:endParaRPr lang="en-US" sz="2200" dirty="0"/>
          </a:p>
        </p:txBody>
      </p:sp>
      <p:sp>
        <p:nvSpPr>
          <p:cNvPr id="19" name="Text 16"/>
          <p:cNvSpPr/>
          <p:nvPr/>
        </p:nvSpPr>
        <p:spPr>
          <a:xfrm>
            <a:off x="6949440" y="400507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Binario</a:t>
            </a:r>
            <a:endParaRPr lang="en-US" sz="9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95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air-gapped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0" y="48006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 •  entfernten.galaxie@gmail.com  •  +52 442 575 3558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D111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¿Su SIEM detecta lo que las matemáticas ven?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1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Detección Convencional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393192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417320"/>
            <a:ext cx="64008" cy="530352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417320"/>
            <a:ext cx="3611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Umbrales fijos que generan falsos positivos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57200" y="2039112"/>
            <a:ext cx="393192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2039112"/>
            <a:ext cx="64008" cy="530352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2039112"/>
            <a:ext cx="3611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Reglas estáticas que los atacantes evaden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7200" y="2660904"/>
            <a:ext cx="393192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660904"/>
            <a:ext cx="64008" cy="530352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2660904"/>
            <a:ext cx="3611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Dependencia de firmas conocidas (zero-day blind)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57200" y="3282696"/>
            <a:ext cx="393192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282696"/>
            <a:ext cx="64008" cy="530352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282696"/>
            <a:ext cx="36118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Requiere nube, API keys, telemetría constante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754880" y="100584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1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ASAF v2 — Geometría de la Información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754880" y="1417320"/>
            <a:ext cx="3931920" cy="530352"/>
          </a:xfrm>
          <a:prstGeom prst="rect">
            <a:avLst/>
          </a:prstGeom>
          <a:solidFill>
            <a:srgbClr val="0D1117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1417320"/>
            <a:ext cx="64008" cy="530352"/>
          </a:xfrm>
          <a:prstGeom prst="rect">
            <a:avLst/>
          </a:prstGeom>
          <a:solidFill>
            <a:srgbClr val="00DC82"/>
          </a:solidFill>
          <a:ln/>
        </p:spPr>
      </p:sp>
      <p:pic>
        <p:nvPicPr>
          <p:cNvPr id="2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19472" y="1508760"/>
            <a:ext cx="320040" cy="320040"/>
          </a:xfrm>
          <a:prstGeom prst="rect">
            <a:avLst/>
          </a:prstGeom>
        </p:spPr>
      </p:pic>
      <p:sp>
        <p:nvSpPr>
          <p:cNvPr id="21" name="Text 18"/>
          <p:cNvSpPr/>
          <p:nvPr/>
        </p:nvSpPr>
        <p:spPr>
          <a:xfrm>
            <a:off x="5321808" y="1417320"/>
            <a:ext cx="32735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Distancia geodésica en manifold estadístico — 0.36ms/ventana verificado con tráfico real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4754880" y="2039112"/>
            <a:ext cx="3931920" cy="530352"/>
          </a:xfrm>
          <a:prstGeom prst="rect">
            <a:avLst/>
          </a:prstGeom>
          <a:solidFill>
            <a:srgbClr val="0D1117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4754880" y="2039112"/>
            <a:ext cx="64008" cy="530352"/>
          </a:xfrm>
          <a:prstGeom prst="rect">
            <a:avLst/>
          </a:prstGeom>
          <a:solidFill>
            <a:srgbClr val="00DC82"/>
          </a:solidFill>
          <a:ln/>
        </p:spPr>
      </p:sp>
      <p:pic>
        <p:nvPicPr>
          <p:cNvPr id="2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472" y="2130552"/>
            <a:ext cx="320040" cy="320040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5321808" y="2039112"/>
            <a:ext cx="32735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Función ζ de Ihara + 10 construcciones de inteligencia geométrica</a:t>
            </a:r>
            <a:endParaRPr lang="en-US" sz="1000" dirty="0"/>
          </a:p>
        </p:txBody>
      </p:sp>
      <p:sp>
        <p:nvSpPr>
          <p:cNvPr id="26" name="Shape 22"/>
          <p:cNvSpPr/>
          <p:nvPr/>
        </p:nvSpPr>
        <p:spPr>
          <a:xfrm>
            <a:off x="4754880" y="2660904"/>
            <a:ext cx="3931920" cy="530352"/>
          </a:xfrm>
          <a:prstGeom prst="rect">
            <a:avLst/>
          </a:prstGeom>
          <a:solidFill>
            <a:srgbClr val="0D1117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27" name="Shape 23"/>
          <p:cNvSpPr/>
          <p:nvPr/>
        </p:nvSpPr>
        <p:spPr>
          <a:xfrm>
            <a:off x="4754880" y="2660904"/>
            <a:ext cx="64008" cy="530352"/>
          </a:xfrm>
          <a:prstGeom prst="rect">
            <a:avLst/>
          </a:prstGeom>
          <a:solidFill>
            <a:srgbClr val="00DC82"/>
          </a:solidFill>
          <a:ln/>
        </p:spPr>
      </p:sp>
      <p:pic>
        <p:nvPicPr>
          <p:cNvPr id="2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9472" y="2752344"/>
            <a:ext cx="320040" cy="320040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5321808" y="2660904"/>
            <a:ext cx="32735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Traductor semántico: geometría → MITRE ATT&amp;CK + prescripción de mitigación</a:t>
            </a:r>
            <a:endParaRPr lang="en-US" sz="1000" dirty="0"/>
          </a:p>
        </p:txBody>
      </p:sp>
      <p:sp>
        <p:nvSpPr>
          <p:cNvPr id="30" name="Shape 25"/>
          <p:cNvSpPr/>
          <p:nvPr/>
        </p:nvSpPr>
        <p:spPr>
          <a:xfrm>
            <a:off x="4754880" y="3282696"/>
            <a:ext cx="3931920" cy="530352"/>
          </a:xfrm>
          <a:prstGeom prst="rect">
            <a:avLst/>
          </a:prstGeom>
          <a:solidFill>
            <a:srgbClr val="0D1117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31" name="Shape 26"/>
          <p:cNvSpPr/>
          <p:nvPr/>
        </p:nvSpPr>
        <p:spPr>
          <a:xfrm>
            <a:off x="4754880" y="3282696"/>
            <a:ext cx="64008" cy="530352"/>
          </a:xfrm>
          <a:prstGeom prst="rect">
            <a:avLst/>
          </a:prstGeom>
          <a:solidFill>
            <a:srgbClr val="00DC82"/>
          </a:solidFill>
          <a:ln/>
        </p:spPr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9472" y="3374136"/>
            <a:ext cx="320040" cy="320040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5321808" y="3282696"/>
            <a:ext cx="32735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Binario estático 66MB — cero internet, cero dependencias</a:t>
            </a:r>
            <a:endParaRPr lang="en-US" sz="1000" dirty="0"/>
          </a:p>
        </p:txBody>
      </p:sp>
      <p:sp>
        <p:nvSpPr>
          <p:cNvPr id="34" name="Shape 28"/>
          <p:cNvSpPr/>
          <p:nvPr/>
        </p:nvSpPr>
        <p:spPr>
          <a:xfrm>
            <a:off x="457200" y="4023360"/>
            <a:ext cx="8229600" cy="548640"/>
          </a:xfrm>
          <a:prstGeom prst="rect">
            <a:avLst/>
          </a:prstGeom>
          <a:solidFill>
            <a:srgbClr val="0D1117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35" name="Text 29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"Un ataque es un desplazamiento geodésico en el manifold estadístico del tráfico — medible, predecible, clasificable."</a:t>
            </a:r>
            <a:endParaRPr lang="en-US" sz="1100" dirty="0"/>
          </a:p>
        </p:txBody>
      </p:sp>
      <p:sp>
        <p:nvSpPr>
          <p:cNvPr id="36" name="Text 30"/>
          <p:cNvSpPr/>
          <p:nvPr/>
        </p:nvSpPr>
        <p:spPr>
          <a:xfrm>
            <a:off x="0" y="4828032"/>
            <a:ext cx="9144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 •  entfernten.galaxie@gmail.com  •  +52 442 575 3558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D111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Tres Detectores, Un Motor Geométrico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2743200" cy="3291840"/>
          </a:xfrm>
          <a:prstGeom prst="rect">
            <a:avLst/>
          </a:prstGeom>
          <a:solidFill>
            <a:srgbClr val="F0FDF4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14400"/>
            <a:ext cx="2743200" cy="54864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" y="109728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1115568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1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Geodesic Anomaly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411480" y="164592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Manifold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411480" y="181051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Simplex Δⁿ⁻¹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411480" y="219456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Métrica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411480" y="235915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Fisher-Rao: d(p,q) = 2·arccos(Σ√pᵢqᵢ)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411480" y="274320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Detección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411480" y="290779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Distancia geodésica desde centroide baseline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411480" y="329184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411480" y="345643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σ-levels: normal → emergency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365760" y="3794760"/>
            <a:ext cx="2560320" cy="320040"/>
          </a:xfrm>
          <a:prstGeom prst="rect">
            <a:avLst/>
          </a:prstGeom>
          <a:solidFill>
            <a:srgbClr val="0D1117"/>
          </a:solidFill>
          <a:ln/>
        </p:spPr>
      </p:sp>
      <p:sp>
        <p:nvSpPr>
          <p:cNvPr id="17" name="Text 14"/>
          <p:cNvSpPr/>
          <p:nvPr/>
        </p:nvSpPr>
        <p:spPr>
          <a:xfrm>
            <a:off x="365760" y="379476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DC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0.36 ms/ventana  •  91.2% accuracy  •  tráfico real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3200400" y="914400"/>
            <a:ext cx="2743200" cy="3291840"/>
          </a:xfrm>
          <a:prstGeom prst="rect">
            <a:avLst/>
          </a:prstGeom>
          <a:solidFill>
            <a:srgbClr val="F0FDF4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3200400" y="914400"/>
            <a:ext cx="2743200" cy="54864"/>
          </a:xfrm>
          <a:prstGeom prst="rect">
            <a:avLst/>
          </a:prstGeom>
          <a:solidFill>
            <a:srgbClr val="22D3EE"/>
          </a:solidFill>
          <a:ln/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560" y="1097280"/>
            <a:ext cx="411480" cy="41148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3840480" y="1115568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1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Spectral Topology</a:t>
            </a:r>
            <a:endParaRPr lang="en-US" sz="1300" dirty="0"/>
          </a:p>
        </p:txBody>
      </p:sp>
      <p:sp>
        <p:nvSpPr>
          <p:cNvPr id="22" name="Text 18"/>
          <p:cNvSpPr/>
          <p:nvPr/>
        </p:nvSpPr>
        <p:spPr>
          <a:xfrm>
            <a:off x="3337560" y="164592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Manifold</a:t>
            </a:r>
            <a:endParaRPr lang="en-US" sz="800" dirty="0"/>
          </a:p>
        </p:txBody>
      </p:sp>
      <p:sp>
        <p:nvSpPr>
          <p:cNvPr id="23" name="Text 19"/>
          <p:cNvSpPr/>
          <p:nvPr/>
        </p:nvSpPr>
        <p:spPr>
          <a:xfrm>
            <a:off x="3337560" y="181051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Plano complejo ℂ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3337560" y="219456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Métrica</a:t>
            </a:r>
            <a:endParaRPr lang="en-US" sz="800" dirty="0"/>
          </a:p>
        </p:txBody>
      </p:sp>
      <p:sp>
        <p:nvSpPr>
          <p:cNvPr id="25" name="Text 21"/>
          <p:cNvSpPr/>
          <p:nvPr/>
        </p:nvSpPr>
        <p:spPr>
          <a:xfrm>
            <a:off x="3337560" y="235915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Ceros de ζ_G de Ihara (Bass-Hashimoto)</a:t>
            </a:r>
            <a:endParaRPr lang="en-US" sz="900" dirty="0"/>
          </a:p>
        </p:txBody>
      </p:sp>
      <p:sp>
        <p:nvSpPr>
          <p:cNvPr id="26" name="Text 22"/>
          <p:cNvSpPr/>
          <p:nvPr/>
        </p:nvSpPr>
        <p:spPr>
          <a:xfrm>
            <a:off x="3337560" y="274320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Detección</a:t>
            </a:r>
            <a:endParaRPr lang="en-US" sz="800" dirty="0"/>
          </a:p>
        </p:txBody>
      </p:sp>
      <p:sp>
        <p:nvSpPr>
          <p:cNvPr id="27" name="Text 23"/>
          <p:cNvSpPr/>
          <p:nvPr/>
        </p:nvSpPr>
        <p:spPr>
          <a:xfrm>
            <a:off x="3337560" y="290779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Wasserstein entre ceros baseline/actual</a:t>
            </a:r>
            <a:endParaRPr lang="en-US" sz="900" dirty="0"/>
          </a:p>
        </p:txBody>
      </p:sp>
      <p:sp>
        <p:nvSpPr>
          <p:cNvPr id="28" name="Text 24"/>
          <p:cNvSpPr/>
          <p:nvPr/>
        </p:nvSpPr>
        <p:spPr>
          <a:xfrm>
            <a:off x="3337560" y="329184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800" dirty="0"/>
          </a:p>
        </p:txBody>
      </p:sp>
      <p:sp>
        <p:nvSpPr>
          <p:cNvPr id="29" name="Text 25"/>
          <p:cNvSpPr/>
          <p:nvPr/>
        </p:nvSpPr>
        <p:spPr>
          <a:xfrm>
            <a:off x="3337560" y="345643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Cambios topológicos en la red</a:t>
            </a:r>
            <a:endParaRPr lang="en-US" sz="900" dirty="0"/>
          </a:p>
        </p:txBody>
      </p:sp>
      <p:sp>
        <p:nvSpPr>
          <p:cNvPr id="30" name="Shape 26"/>
          <p:cNvSpPr/>
          <p:nvPr/>
        </p:nvSpPr>
        <p:spPr>
          <a:xfrm>
            <a:off x="3291840" y="3794760"/>
            <a:ext cx="2560320" cy="320040"/>
          </a:xfrm>
          <a:prstGeom prst="rect">
            <a:avLst/>
          </a:prstGeom>
          <a:solidFill>
            <a:srgbClr val="0D1117"/>
          </a:solidFill>
          <a:ln/>
        </p:spPr>
      </p:sp>
      <p:sp>
        <p:nvSpPr>
          <p:cNvPr id="31" name="Text 27"/>
          <p:cNvSpPr/>
          <p:nvPr/>
        </p:nvSpPr>
        <p:spPr>
          <a:xfrm>
            <a:off x="3291840" y="379476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DC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ms/análisis Ihara  •  12 ceros rastreados</a:t>
            </a:r>
            <a:endParaRPr lang="en-US" sz="800" dirty="0"/>
          </a:p>
        </p:txBody>
      </p:sp>
      <p:sp>
        <p:nvSpPr>
          <p:cNvPr id="32" name="Shape 28"/>
          <p:cNvSpPr/>
          <p:nvPr/>
        </p:nvSpPr>
        <p:spPr>
          <a:xfrm>
            <a:off x="6126480" y="914400"/>
            <a:ext cx="2743200" cy="3291840"/>
          </a:xfrm>
          <a:prstGeom prst="rect">
            <a:avLst/>
          </a:prstGeom>
          <a:solidFill>
            <a:srgbClr val="F0FDF4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33" name="Shape 29"/>
          <p:cNvSpPr/>
          <p:nvPr/>
        </p:nvSpPr>
        <p:spPr>
          <a:xfrm>
            <a:off x="6126480" y="914400"/>
            <a:ext cx="2743200" cy="54864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3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640" y="1097280"/>
            <a:ext cx="411480" cy="411480"/>
          </a:xfrm>
          <a:prstGeom prst="rect">
            <a:avLst/>
          </a:prstGeom>
        </p:spPr>
      </p:pic>
      <p:sp>
        <p:nvSpPr>
          <p:cNvPr id="35" name="Text 30"/>
          <p:cNvSpPr/>
          <p:nvPr/>
        </p:nvSpPr>
        <p:spPr>
          <a:xfrm>
            <a:off x="6766560" y="1115568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1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Malware Manifold</a:t>
            </a:r>
            <a:endParaRPr lang="en-US" sz="1300" dirty="0"/>
          </a:p>
        </p:txBody>
      </p:sp>
      <p:sp>
        <p:nvSpPr>
          <p:cNvPr id="36" name="Text 31"/>
          <p:cNvSpPr/>
          <p:nvPr/>
        </p:nvSpPr>
        <p:spPr>
          <a:xfrm>
            <a:off x="6263640" y="164592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Manifold</a:t>
            </a:r>
            <a:endParaRPr lang="en-US" sz="800" dirty="0"/>
          </a:p>
        </p:txBody>
      </p:sp>
      <p:sp>
        <p:nvSpPr>
          <p:cNvPr id="37" name="Text 32"/>
          <p:cNvSpPr/>
          <p:nvPr/>
        </p:nvSpPr>
        <p:spPr>
          <a:xfrm>
            <a:off x="6263640" y="181051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Simplex Δ²⁵⁵ (byte dist.)</a:t>
            </a:r>
            <a:endParaRPr lang="en-US" sz="900" dirty="0"/>
          </a:p>
        </p:txBody>
      </p:sp>
      <p:sp>
        <p:nvSpPr>
          <p:cNvPr id="38" name="Text 33"/>
          <p:cNvSpPr/>
          <p:nvPr/>
        </p:nvSpPr>
        <p:spPr>
          <a:xfrm>
            <a:off x="6263640" y="219456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Métrica</a:t>
            </a:r>
            <a:endParaRPr lang="en-US" sz="800" dirty="0"/>
          </a:p>
        </p:txBody>
      </p:sp>
      <p:sp>
        <p:nvSpPr>
          <p:cNvPr id="39" name="Text 34"/>
          <p:cNvSpPr/>
          <p:nvPr/>
        </p:nvSpPr>
        <p:spPr>
          <a:xfrm>
            <a:off x="6263640" y="235915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Fisher-Rao geodésica en 256 dimensiones</a:t>
            </a:r>
            <a:endParaRPr lang="en-US" sz="900" dirty="0"/>
          </a:p>
        </p:txBody>
      </p:sp>
      <p:sp>
        <p:nvSpPr>
          <p:cNvPr id="40" name="Text 35"/>
          <p:cNvSpPr/>
          <p:nvPr/>
        </p:nvSpPr>
        <p:spPr>
          <a:xfrm>
            <a:off x="6263640" y="274320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Detección</a:t>
            </a:r>
            <a:endParaRPr lang="en-US" sz="800" dirty="0"/>
          </a:p>
        </p:txBody>
      </p:sp>
      <p:sp>
        <p:nvSpPr>
          <p:cNvPr id="41" name="Text 36"/>
          <p:cNvSpPr/>
          <p:nvPr/>
        </p:nvSpPr>
        <p:spPr>
          <a:xfrm>
            <a:off x="6263640" y="290779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Nearest-neighbor geodésico + confianza</a:t>
            </a:r>
            <a:endParaRPr lang="en-US" sz="900" dirty="0"/>
          </a:p>
        </p:txBody>
      </p:sp>
      <p:sp>
        <p:nvSpPr>
          <p:cNvPr id="42" name="Text 37"/>
          <p:cNvSpPr/>
          <p:nvPr/>
        </p:nvSpPr>
        <p:spPr>
          <a:xfrm>
            <a:off x="6263640" y="3291840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800" dirty="0"/>
          </a:p>
        </p:txBody>
      </p:sp>
      <p:sp>
        <p:nvSpPr>
          <p:cNvPr id="43" name="Text 38"/>
          <p:cNvSpPr/>
          <p:nvPr/>
        </p:nvSpPr>
        <p:spPr>
          <a:xfrm>
            <a:off x="6263640" y="345643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Clasificación: ransomware/packer/dropper</a:t>
            </a:r>
            <a:endParaRPr lang="en-US" sz="900" dirty="0"/>
          </a:p>
        </p:txBody>
      </p:sp>
      <p:sp>
        <p:nvSpPr>
          <p:cNvPr id="44" name="Shape 39"/>
          <p:cNvSpPr/>
          <p:nvPr/>
        </p:nvSpPr>
        <p:spPr>
          <a:xfrm>
            <a:off x="6217920" y="3794760"/>
            <a:ext cx="2560320" cy="320040"/>
          </a:xfrm>
          <a:prstGeom prst="rect">
            <a:avLst/>
          </a:prstGeom>
          <a:solidFill>
            <a:srgbClr val="0D1117"/>
          </a:solidFill>
          <a:ln/>
        </p:spPr>
      </p:sp>
      <p:sp>
        <p:nvSpPr>
          <p:cNvPr id="45" name="Text 40"/>
          <p:cNvSpPr/>
          <p:nvPr/>
        </p:nvSpPr>
        <p:spPr>
          <a:xfrm>
            <a:off x="6217920" y="379476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00DC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0.48 ms/clasificación  •  umbral confianza 0.50</a:t>
            </a:r>
            <a:endParaRPr lang="en-US" sz="800" dirty="0"/>
          </a:p>
        </p:txBody>
      </p:sp>
      <p:sp>
        <p:nvSpPr>
          <p:cNvPr id="46" name="Shape 41"/>
          <p:cNvSpPr/>
          <p:nvPr/>
        </p:nvSpPr>
        <p:spPr>
          <a:xfrm>
            <a:off x="274320" y="4343400"/>
            <a:ext cx="8595360" cy="320040"/>
          </a:xfrm>
          <a:prstGeom prst="rect">
            <a:avLst/>
          </a:prstGeom>
          <a:solidFill>
            <a:srgbClr val="0D1117"/>
          </a:solidFill>
          <a:ln/>
        </p:spPr>
      </p:sp>
      <p:sp>
        <p:nvSpPr>
          <p:cNvPr id="47" name="Text 42"/>
          <p:cNvSpPr/>
          <p:nvPr/>
        </p:nvSpPr>
        <p:spPr>
          <a:xfrm>
            <a:off x="274320" y="434340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0DC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C++17/Eigen3  •  13 fases  •  91.2% accuracy  •  MITRE ATT&amp;CK 36 técnicas  •  Inteligencia geométrica (10 construcciones)  •  Validado con tráfico real</a:t>
            </a:r>
            <a:endParaRPr lang="en-US" sz="900" dirty="0"/>
          </a:p>
        </p:txBody>
      </p:sp>
      <p:sp>
        <p:nvSpPr>
          <p:cNvPr id="48" name="Text 43"/>
          <p:cNvSpPr/>
          <p:nvPr/>
        </p:nvSpPr>
        <p:spPr>
          <a:xfrm>
            <a:off x="0" y="4828032"/>
            <a:ext cx="9144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 •  entfernten.galaxie@gmail.com  •  +52 442 575 3558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DC82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Proteja su red con geometría,</a:t>
            </a:r>
            <a:endParaRPr lang="en-US" sz="26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con heurísticas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234440"/>
            <a:ext cx="3931920" cy="100584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435608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25880" y="132588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Air-Gapped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325880" y="164592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Binario estático 66MB.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Cero internet. Cero telemetría.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SCP + ejecutar.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4663440" y="1234440"/>
            <a:ext cx="3931920" cy="100584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1435608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40680" y="132588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 Subcomandos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5440680" y="164592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analyze, detect, classify,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predict, report, monitor,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alert, benchmark, selftest.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548640" y="2423160"/>
            <a:ext cx="3931920" cy="100584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624328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325880" y="251460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Formatos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1325880" y="283464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 (SVG inline, offline).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 (estructurado, SIEM).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Syslog (RFC 5424).</a:t>
            </a:r>
            <a:endParaRPr lang="en-US" sz="1000" dirty="0"/>
          </a:p>
        </p:txBody>
      </p:sp>
      <p:sp>
        <p:nvSpPr>
          <p:cNvPr id="16" name="Shape 11"/>
          <p:cNvSpPr/>
          <p:nvPr/>
        </p:nvSpPr>
        <p:spPr>
          <a:xfrm>
            <a:off x="4663440" y="2423160"/>
            <a:ext cx="3931920" cy="100584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2624328"/>
            <a:ext cx="457200" cy="4572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440680" y="251460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Inteligencia</a:t>
            </a:r>
            <a:endParaRPr lang="en-US" sz="1400" dirty="0"/>
          </a:p>
        </p:txBody>
      </p:sp>
      <p:sp>
        <p:nvSpPr>
          <p:cNvPr id="19" name="Text 13"/>
          <p:cNvSpPr/>
          <p:nvPr/>
        </p:nvSpPr>
        <p:spPr>
          <a:xfrm>
            <a:off x="5440680" y="283464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construcciones geométricas.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Curvatura + Lyapunov + PGA.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Prescripción de mitigación</a:t>
            </a:r>
            <a:endParaRPr lang="en-US" sz="1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D1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gradiente natural.</a:t>
            </a:r>
            <a:endParaRPr lang="en-US" sz="1000" dirty="0"/>
          </a:p>
        </p:txBody>
      </p:sp>
      <p:sp>
        <p:nvSpPr>
          <p:cNvPr id="20" name="Shape 14"/>
          <p:cNvSpPr/>
          <p:nvPr/>
        </p:nvSpPr>
        <p:spPr>
          <a:xfrm>
            <a:off x="1371600" y="3703320"/>
            <a:ext cx="6400800" cy="1097280"/>
          </a:xfrm>
          <a:prstGeom prst="rect">
            <a:avLst/>
          </a:prstGeom>
          <a:solidFill>
            <a:srgbClr val="00DC82"/>
          </a:solidFill>
          <a:ln/>
          <a:effectLst>
            <a:outerShdw sx="100000" sy="100000" kx="0" ky="0" algn="bl" rotWithShape="0" blurRad="76200" dist="25400" dir="8100000">
              <a:srgbClr val="000000">
                <a:alpha val="18000"/>
              </a:srgbClr>
            </a:outerShdw>
          </a:effectLst>
        </p:spPr>
      </p:sp>
      <p:sp>
        <p:nvSpPr>
          <p:cNvPr id="21" name="Text 15"/>
          <p:cNvSpPr/>
          <p:nvPr/>
        </p:nvSpPr>
        <p:spPr>
          <a:xfrm>
            <a:off x="1371600" y="3730752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D11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Solicite una Demostración</a:t>
            </a:r>
            <a:endParaRPr lang="en-US" sz="2000" dirty="0"/>
          </a:p>
        </p:txBody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4560" y="4160520"/>
            <a:ext cx="228600" cy="22860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2468880" y="4142232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entfernten.galaxie@gmail.com</a:t>
            </a:r>
            <a:endParaRPr lang="en-US" sz="1100" dirty="0"/>
          </a:p>
        </p:txBody>
      </p:sp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94960" y="4160520"/>
            <a:ext cx="228600" cy="228600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5669280" y="414223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+52 442 575 3558</a:t>
            </a:r>
            <a:endParaRPr lang="en-US" sz="1100" dirty="0"/>
          </a:p>
        </p:txBody>
      </p:sp>
      <p:sp>
        <p:nvSpPr>
          <p:cNvPr id="26" name="Text 18"/>
          <p:cNvSpPr/>
          <p:nvPr/>
        </p:nvSpPr>
        <p:spPr>
          <a:xfrm>
            <a:off x="1371600" y="4453128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61B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Victor Leo Kallen Soto  •  VicK Consultoría en Tecnología  •  El Pueblito, Querétaro, México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0F172A"/>
                </a:solidFill>
              </a:defRPr>
            </a:pPr>
            <a:r>
              <a:t>PAQUETE ENTERPRISE — SEGURIDAD INTEGRAL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315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94A3B8"/>
                </a:solidFill>
              </a:defRPr>
            </a:pPr>
            <a:r>
              <a:t>Tres capas de seguridad basadas en geometría diferencial para proteger su operación completa.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1371600"/>
            <a:ext cx="2743200" cy="18288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1371600"/>
            <a:ext cx="274320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11480" y="146304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>
                <a:solidFill>
                  <a:srgbClr val="0F172A"/>
                </a:solidFill>
              </a:defRPr>
            </a:pPr>
            <a:r>
              <a:t>🔊  VoiceAuth Pro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1783080"/>
            <a:ext cx="2468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94A3B8"/>
                </a:solidFill>
              </a:defRPr>
            </a:pPr>
            <a:r>
              <a:t>Autenticación biométrica por voz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210312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Geometría Riemanniana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ONNX Runtime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Anti-deepfake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Tiempo real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91840" y="1371600"/>
            <a:ext cx="2743200" cy="18288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91840" y="1371600"/>
            <a:ext cx="274320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29000" y="146304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>
                <a:solidFill>
                  <a:srgbClr val="0F172A"/>
                </a:solidFill>
              </a:defRPr>
            </a:pPr>
            <a:r>
              <a:t>📜  CertBlockchain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29000" y="1783080"/>
            <a:ext cx="2468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94A3B8"/>
                </a:solidFill>
              </a:defRPr>
            </a:pPr>
            <a:r>
              <a:t>Certificación digital con verificación QR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29000" y="210312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Hash SHA-256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Blockchain inmutable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Código QR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Trazabilidad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09360" y="1371600"/>
            <a:ext cx="2743200" cy="18288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309360" y="1371600"/>
            <a:ext cx="274320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46520" y="146304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>
                <a:solidFill>
                  <a:srgbClr val="0F172A"/>
                </a:solidFill>
              </a:defRPr>
            </a:pPr>
            <a:r>
              <a:t>🛡️  ASAF v2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783080"/>
            <a:ext cx="2468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94A3B8"/>
                </a:solidFill>
              </a:defRPr>
            </a:pPr>
            <a:r>
              <a:t>Detección de anomalías en ciberseguridad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10312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Geodésicas en red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Zero-trust nativo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MITRE ATT&amp;CK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Air-gap compatible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338201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3B82F6"/>
                </a:solidFill>
              </a:defRPr>
            </a:pPr>
            <a:r>
              <a:t>Un solo proveedor. Una sola geometría. Seguridad real.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3840480"/>
            <a:ext cx="4572000" cy="64008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Solicite una Demostración Enterprise</a:t>
            </a:r>
          </a:p>
          <a:p>
            <a:pPr algn="ctr">
              <a:defRPr sz="1100">
                <a:solidFill>
                  <a:srgbClr val="BFDBFE"/>
                </a:solidFill>
              </a:defRPr>
            </a:pPr>
            <a:r>
              <a:t>entfernten.galaxie@gmail.com  •  +52 442 575 3558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4828032"/>
            <a:ext cx="91440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94A3B8"/>
                </a:solidFill>
              </a:defRPr>
            </a:pPr>
            <a:r>
              <a:t>VicK Consultoría  •  entfernten.galaxie@gmail.com  •  +52 442 575 3558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ASAF v2.0 — Autonomous Security Analysis Framework</dc:title>
  <dc:subject>PptxGenJS Presentation</dc:subject>
  <dc:creator>VicK Consultoría en Tecnología</dc:creator>
  <cp:lastModifiedBy>VicK Consultoría en Tecnología</cp:lastModifiedBy>
  <cp:revision>1</cp:revision>
  <dcterms:created xsi:type="dcterms:W3CDTF">2026-02-11T00:26:50Z</dcterms:created>
  <dcterms:modified xsi:type="dcterms:W3CDTF">2026-02-11T00:26:50Z</dcterms:modified>
</cp:coreProperties>
</file>