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notesMasterIdLst>
    <p:notesMasterId r:id="rId6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image" Target="../media/image-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0E2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5720"/>
          </a:xfrm>
          <a:prstGeom prst="rect">
            <a:avLst/>
          </a:prstGeom>
          <a:solidFill>
            <a:srgbClr val="6D28D9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26080" y="320040"/>
            <a:ext cx="640080" cy="640080"/>
          </a:xfrm>
          <a:prstGeom prst="rect">
            <a:avLst/>
          </a:prstGeom>
        </p:spPr>
      </p:pic>
      <p:pic>
        <p:nvPicPr>
          <p:cNvPr id="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31920" y="320040"/>
            <a:ext cx="640080" cy="640080"/>
          </a:xfrm>
          <a:prstGeom prst="rect">
            <a:avLst/>
          </a:prstGeom>
        </p:spPr>
      </p:pic>
      <p:pic>
        <p:nvPicPr>
          <p:cNvPr id="5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37760" y="320040"/>
            <a:ext cx="640080" cy="640080"/>
          </a:xfrm>
          <a:prstGeom prst="rect">
            <a:avLst/>
          </a:prstGeom>
        </p:spPr>
      </p:pic>
      <p:pic>
        <p:nvPicPr>
          <p:cNvPr id="6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320040"/>
            <a:ext cx="640080" cy="640080"/>
          </a:xfrm>
          <a:prstGeom prst="rect">
            <a:avLst/>
          </a:prstGeom>
        </p:spPr>
      </p:pic>
      <p:sp>
        <p:nvSpPr>
          <p:cNvPr id="7" name="Text 1"/>
          <p:cNvSpPr/>
          <p:nvPr/>
        </p:nvSpPr>
        <p:spPr>
          <a:xfrm>
            <a:off x="457200" y="109728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Radar Gravitacional</a:t>
            </a:r>
            <a:endParaRPr lang="en-US" sz="4200" dirty="0"/>
          </a:p>
        </p:txBody>
      </p:sp>
      <p:sp>
        <p:nvSpPr>
          <p:cNvPr id="8" name="Text 2"/>
          <p:cNvSpPr/>
          <p:nvPr/>
        </p:nvSpPr>
        <p:spPr>
          <a:xfrm>
            <a:off x="457200" y="18288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C4B5F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Detección Multi-Escala por Ondas Gravitacionales</a:t>
            </a:r>
            <a:endParaRPr lang="en-US" sz="1800" dirty="0"/>
          </a:p>
        </p:txBody>
      </p:sp>
      <p:sp>
        <p:nvSpPr>
          <p:cNvPr id="9" name="Shape 3"/>
          <p:cNvSpPr/>
          <p:nvPr/>
        </p:nvSpPr>
        <p:spPr>
          <a:xfrm>
            <a:off x="3200400" y="2468880"/>
            <a:ext cx="2743200" cy="36576"/>
          </a:xfrm>
          <a:prstGeom prst="rect">
            <a:avLst/>
          </a:prstGeom>
          <a:solidFill>
            <a:srgbClr val="6D28D9"/>
          </a:solidFill>
          <a:ln/>
        </p:spPr>
      </p:sp>
      <p:sp>
        <p:nvSpPr>
          <p:cNvPr id="10" name="Shape 4"/>
          <p:cNvSpPr/>
          <p:nvPr/>
        </p:nvSpPr>
        <p:spPr>
          <a:xfrm>
            <a:off x="365760" y="2743200"/>
            <a:ext cx="2011680" cy="1234440"/>
          </a:xfrm>
          <a:prstGeom prst="rect">
            <a:avLst/>
          </a:prstGeom>
          <a:solidFill>
            <a:srgbClr val="1E1650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11" name="Shape 5"/>
          <p:cNvSpPr/>
          <p:nvPr/>
        </p:nvSpPr>
        <p:spPr>
          <a:xfrm>
            <a:off x="365760" y="2743200"/>
            <a:ext cx="2011680" cy="54864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12" name="Text 6"/>
          <p:cNvSpPr/>
          <p:nvPr/>
        </p:nvSpPr>
        <p:spPr>
          <a:xfrm>
            <a:off x="365760" y="2880360"/>
            <a:ext cx="2011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59E0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Espacial</a:t>
            </a:r>
            <a:endParaRPr lang="en-US" sz="1800" dirty="0"/>
          </a:p>
        </p:txBody>
      </p:sp>
      <p:sp>
        <p:nvSpPr>
          <p:cNvPr id="13" name="Text 7"/>
          <p:cNvSpPr/>
          <p:nvPr/>
        </p:nvSpPr>
        <p:spPr>
          <a:xfrm>
            <a:off x="365760" y="3383280"/>
            <a:ext cx="2011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E8E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km — 10 AU</a:t>
            </a:r>
            <a:endParaRPr lang="en-US" sz="1100" dirty="0"/>
          </a:p>
        </p:txBody>
      </p:sp>
      <p:sp>
        <p:nvSpPr>
          <p:cNvPr id="14" name="Shape 8"/>
          <p:cNvSpPr/>
          <p:nvPr/>
        </p:nvSpPr>
        <p:spPr>
          <a:xfrm>
            <a:off x="2560320" y="2743200"/>
            <a:ext cx="2011680" cy="1234440"/>
          </a:xfrm>
          <a:prstGeom prst="rect">
            <a:avLst/>
          </a:prstGeom>
          <a:solidFill>
            <a:srgbClr val="1E1650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15" name="Shape 9"/>
          <p:cNvSpPr/>
          <p:nvPr/>
        </p:nvSpPr>
        <p:spPr>
          <a:xfrm>
            <a:off x="2560320" y="2743200"/>
            <a:ext cx="2011680" cy="54864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16" name="Text 10"/>
          <p:cNvSpPr/>
          <p:nvPr/>
        </p:nvSpPr>
        <p:spPr>
          <a:xfrm>
            <a:off x="2560320" y="2880360"/>
            <a:ext cx="2011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0B98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Geológica</a:t>
            </a:r>
            <a:endParaRPr lang="en-US" sz="1800" dirty="0"/>
          </a:p>
          <a:p>
            <a:pPr algn="ctr" indent="0" marL="0">
              <a:buNone/>
            </a:pPr>
            <a:r>
              <a:rPr lang="en-US" sz="1800" b="1" dirty="0">
                <a:solidFill>
                  <a:srgbClr val="10B98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Tierra y Mar</a:t>
            </a:r>
            <a:endParaRPr lang="en-US" sz="1800" dirty="0"/>
          </a:p>
        </p:txBody>
      </p:sp>
      <p:sp>
        <p:nvSpPr>
          <p:cNvPr id="17" name="Text 11"/>
          <p:cNvSpPr/>
          <p:nvPr/>
        </p:nvSpPr>
        <p:spPr>
          <a:xfrm>
            <a:off x="2560320" y="3383280"/>
            <a:ext cx="2011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E8E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m — 10 km</a:t>
            </a:r>
            <a:endParaRPr lang="en-US" sz="1100" dirty="0"/>
          </a:p>
        </p:txBody>
      </p:sp>
      <p:sp>
        <p:nvSpPr>
          <p:cNvPr id="18" name="Shape 12"/>
          <p:cNvSpPr/>
          <p:nvPr/>
        </p:nvSpPr>
        <p:spPr>
          <a:xfrm>
            <a:off x="4754880" y="2743200"/>
            <a:ext cx="2011680" cy="1234440"/>
          </a:xfrm>
          <a:prstGeom prst="rect">
            <a:avLst/>
          </a:prstGeom>
          <a:solidFill>
            <a:srgbClr val="1E1650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19" name="Shape 13"/>
          <p:cNvSpPr/>
          <p:nvPr/>
        </p:nvSpPr>
        <p:spPr>
          <a:xfrm>
            <a:off x="4754880" y="2743200"/>
            <a:ext cx="2011680" cy="54864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20" name="Text 14"/>
          <p:cNvSpPr/>
          <p:nvPr/>
        </p:nvSpPr>
        <p:spPr>
          <a:xfrm>
            <a:off x="4754880" y="2880360"/>
            <a:ext cx="2011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3B82F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Laboratorio</a:t>
            </a:r>
            <a:endParaRPr lang="en-US" sz="1800" dirty="0"/>
          </a:p>
        </p:txBody>
      </p:sp>
      <p:sp>
        <p:nvSpPr>
          <p:cNvPr id="21" name="Text 15"/>
          <p:cNvSpPr/>
          <p:nvPr/>
        </p:nvSpPr>
        <p:spPr>
          <a:xfrm>
            <a:off x="4754880" y="3383280"/>
            <a:ext cx="2011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E8E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mm — 100 m</a:t>
            </a:r>
            <a:endParaRPr lang="en-US" sz="1100" dirty="0"/>
          </a:p>
        </p:txBody>
      </p:sp>
      <p:sp>
        <p:nvSpPr>
          <p:cNvPr id="22" name="Shape 16"/>
          <p:cNvSpPr/>
          <p:nvPr/>
        </p:nvSpPr>
        <p:spPr>
          <a:xfrm>
            <a:off x="6949440" y="2743200"/>
            <a:ext cx="2011680" cy="1234440"/>
          </a:xfrm>
          <a:prstGeom prst="rect">
            <a:avLst/>
          </a:prstGeom>
          <a:solidFill>
            <a:srgbClr val="1E1650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23" name="Shape 17"/>
          <p:cNvSpPr/>
          <p:nvPr/>
        </p:nvSpPr>
        <p:spPr>
          <a:xfrm>
            <a:off x="6949440" y="2743200"/>
            <a:ext cx="2011680" cy="54864"/>
          </a:xfrm>
          <a:prstGeom prst="rect">
            <a:avLst/>
          </a:prstGeom>
          <a:solidFill>
            <a:srgbClr val="8B5CF6"/>
          </a:solidFill>
          <a:ln/>
        </p:spPr>
      </p:sp>
      <p:sp>
        <p:nvSpPr>
          <p:cNvPr id="24" name="Text 18"/>
          <p:cNvSpPr/>
          <p:nvPr/>
        </p:nvSpPr>
        <p:spPr>
          <a:xfrm>
            <a:off x="6949440" y="2880360"/>
            <a:ext cx="2011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8B5CF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Microscópica</a:t>
            </a:r>
            <a:endParaRPr lang="en-US" sz="1800" dirty="0"/>
          </a:p>
        </p:txBody>
      </p:sp>
      <p:sp>
        <p:nvSpPr>
          <p:cNvPr id="25" name="Text 19"/>
          <p:cNvSpPr/>
          <p:nvPr/>
        </p:nvSpPr>
        <p:spPr>
          <a:xfrm>
            <a:off x="6949440" y="3383280"/>
            <a:ext cx="2011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E8E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nm — 1 mm</a:t>
            </a:r>
            <a:endParaRPr lang="en-US" sz="1100" dirty="0"/>
          </a:p>
        </p:txBody>
      </p:sp>
      <p:sp>
        <p:nvSpPr>
          <p:cNvPr id="26" name="Shape 20"/>
          <p:cNvSpPr/>
          <p:nvPr/>
        </p:nvSpPr>
        <p:spPr>
          <a:xfrm>
            <a:off x="0" y="4206240"/>
            <a:ext cx="9144000" cy="347472"/>
          </a:xfrm>
          <a:prstGeom prst="rect">
            <a:avLst/>
          </a:prstGeom>
          <a:solidFill>
            <a:srgbClr val="6D28D9"/>
          </a:solidFill>
          <a:ln/>
        </p:spPr>
      </p:sp>
      <p:sp>
        <p:nvSpPr>
          <p:cNvPr id="27" name="Text 21"/>
          <p:cNvSpPr/>
          <p:nvPr/>
        </p:nvSpPr>
        <p:spPr>
          <a:xfrm>
            <a:off x="274320" y="4215384"/>
            <a:ext cx="859536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Escalas  •  22 Muestras  •  60+ Materiales  •  Simulación Godot  •  Proyecto en búsqueda de financiamiento</a:t>
            </a:r>
            <a:endParaRPr lang="en-US" sz="1000" dirty="0"/>
          </a:p>
        </p:txBody>
      </p:sp>
      <p:sp>
        <p:nvSpPr>
          <p:cNvPr id="28" name="Text 22"/>
          <p:cNvSpPr/>
          <p:nvPr/>
        </p:nvSpPr>
        <p:spPr>
          <a:xfrm>
            <a:off x="0" y="4800600"/>
            <a:ext cx="9144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A3A0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VicK Consultoría  •  entfernten.galaxie@gmail.com  •  +52 442 575 3558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3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A0E27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9144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C4B5F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Cuatro Escalas, Una Tecnología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365760" y="914400"/>
            <a:ext cx="8412480" cy="822960"/>
          </a:xfrm>
          <a:prstGeom prst="rect">
            <a:avLst/>
          </a:prstGeom>
          <a:solidFill>
            <a:srgbClr val="FEF3C7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65760" y="914400"/>
            <a:ext cx="73152" cy="822960"/>
          </a:xfrm>
          <a:prstGeom prst="rect">
            <a:avLst/>
          </a:prstGeom>
          <a:solidFill>
            <a:srgbClr val="F59E0B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94360" y="1069848"/>
            <a:ext cx="457200" cy="45720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188720" y="960120"/>
            <a:ext cx="1828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59E0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Espacial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1188720" y="1298448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A3A0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100 Hz – 10 kHz  |  Resolución: 1 m  |  SNR &gt; 12</a:t>
            </a:r>
            <a:endParaRPr lang="en-US" sz="850" dirty="0"/>
          </a:p>
        </p:txBody>
      </p:sp>
      <p:sp>
        <p:nvSpPr>
          <p:cNvPr id="9" name="Text 6"/>
          <p:cNvSpPr/>
          <p:nvPr/>
        </p:nvSpPr>
        <p:spPr>
          <a:xfrm>
            <a:off x="4023360" y="914400"/>
            <a:ext cx="4572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Defensa planetaria  •  Minería de asteroides  •  Detección de NEOs</a:t>
            </a:r>
            <a:endParaRPr lang="en-US" sz="1000" dirty="0"/>
          </a:p>
        </p:txBody>
      </p:sp>
      <p:sp>
        <p:nvSpPr>
          <p:cNvPr id="10" name="Shape 7"/>
          <p:cNvSpPr/>
          <p:nvPr/>
        </p:nvSpPr>
        <p:spPr>
          <a:xfrm>
            <a:off x="365760" y="1874520"/>
            <a:ext cx="8412480" cy="822960"/>
          </a:xfrm>
          <a:prstGeom prst="rect">
            <a:avLst/>
          </a:prstGeom>
          <a:solidFill>
            <a:srgbClr val="D1FAE5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365760" y="1874520"/>
            <a:ext cx="73152" cy="822960"/>
          </a:xfrm>
          <a:prstGeom prst="rect">
            <a:avLst/>
          </a:prstGeom>
          <a:solidFill>
            <a:srgbClr val="10B981"/>
          </a:solidFill>
          <a:ln/>
        </p:spPr>
      </p:sp>
      <p:pic>
        <p:nvPicPr>
          <p:cNvPr id="12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" y="2029968"/>
            <a:ext cx="457200" cy="45720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1188720" y="1920240"/>
            <a:ext cx="1828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0B98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Geológica — Tierra y Mar</a:t>
            </a:r>
            <a:endParaRPr lang="en-US" sz="1600" dirty="0"/>
          </a:p>
        </p:txBody>
      </p:sp>
      <p:sp>
        <p:nvSpPr>
          <p:cNvPr id="14" name="Text 10"/>
          <p:cNvSpPr/>
          <p:nvPr/>
        </p:nvSpPr>
        <p:spPr>
          <a:xfrm>
            <a:off x="1188720" y="2258568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A3A0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kHz – 1 MHz  |  Resolución: 1 cm  |  $2,150M en recursos simulados</a:t>
            </a:r>
            <a:endParaRPr lang="en-US" sz="850" dirty="0"/>
          </a:p>
        </p:txBody>
      </p:sp>
      <p:sp>
        <p:nvSpPr>
          <p:cNvPr id="15" name="Text 11"/>
          <p:cNvSpPr/>
          <p:nvPr/>
        </p:nvSpPr>
        <p:spPr>
          <a:xfrm>
            <a:off x="4023360" y="1874520"/>
            <a:ext cx="4572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Petróleo y gas  •  Minerales y tierras raras  •  Acuíferos  •  Fondo marino  •  Arqueología</a:t>
            </a:r>
            <a:endParaRPr lang="en-US" sz="1000" dirty="0"/>
          </a:p>
        </p:txBody>
      </p:sp>
      <p:sp>
        <p:nvSpPr>
          <p:cNvPr id="16" name="Shape 12"/>
          <p:cNvSpPr/>
          <p:nvPr/>
        </p:nvSpPr>
        <p:spPr>
          <a:xfrm>
            <a:off x="365760" y="2834640"/>
            <a:ext cx="8412480" cy="822960"/>
          </a:xfrm>
          <a:prstGeom prst="rect">
            <a:avLst/>
          </a:prstGeom>
          <a:solidFill>
            <a:srgbClr val="DBEAFE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17" name="Shape 13"/>
          <p:cNvSpPr/>
          <p:nvPr/>
        </p:nvSpPr>
        <p:spPr>
          <a:xfrm>
            <a:off x="365760" y="2834640"/>
            <a:ext cx="73152" cy="822960"/>
          </a:xfrm>
          <a:prstGeom prst="rect">
            <a:avLst/>
          </a:prstGeom>
          <a:solidFill>
            <a:srgbClr val="3B82F6"/>
          </a:solidFill>
          <a:ln/>
        </p:spPr>
      </p:sp>
      <p:pic>
        <p:nvPicPr>
          <p:cNvPr id="18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" y="2990088"/>
            <a:ext cx="457200" cy="457200"/>
          </a:xfrm>
          <a:prstGeom prst="rect">
            <a:avLst/>
          </a:prstGeom>
        </p:spPr>
      </p:pic>
      <p:sp>
        <p:nvSpPr>
          <p:cNvPr id="19" name="Text 14"/>
          <p:cNvSpPr/>
          <p:nvPr/>
        </p:nvSpPr>
        <p:spPr>
          <a:xfrm>
            <a:off x="1188720" y="2880360"/>
            <a:ext cx="1828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B82F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Laboratorio</a:t>
            </a:r>
            <a:endParaRPr lang="en-US" sz="1600" dirty="0"/>
          </a:p>
        </p:txBody>
      </p:sp>
      <p:sp>
        <p:nvSpPr>
          <p:cNvPr id="20" name="Text 15"/>
          <p:cNvSpPr/>
          <p:nvPr/>
        </p:nvSpPr>
        <p:spPr>
          <a:xfrm>
            <a:off x="1188720" y="3218688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A3A0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100 kHz – 100 MHz  |  Resolución: 0.1 mm  |  70-95% detección defectos</a:t>
            </a:r>
            <a:endParaRPr lang="en-US" sz="850" dirty="0"/>
          </a:p>
        </p:txBody>
      </p:sp>
      <p:sp>
        <p:nvSpPr>
          <p:cNvPr id="21" name="Text 16"/>
          <p:cNvSpPr/>
          <p:nvPr/>
        </p:nvSpPr>
        <p:spPr>
          <a:xfrm>
            <a:off x="4023360" y="2834640"/>
            <a:ext cx="4572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NDT aeroespacial  •  Control de calidad  •  Manufactura aditiva</a:t>
            </a:r>
            <a:endParaRPr lang="en-US" sz="1000" dirty="0"/>
          </a:p>
        </p:txBody>
      </p:sp>
      <p:sp>
        <p:nvSpPr>
          <p:cNvPr id="22" name="Shape 17"/>
          <p:cNvSpPr/>
          <p:nvPr/>
        </p:nvSpPr>
        <p:spPr>
          <a:xfrm>
            <a:off x="365760" y="3794760"/>
            <a:ext cx="8412480" cy="822960"/>
          </a:xfrm>
          <a:prstGeom prst="rect">
            <a:avLst/>
          </a:prstGeom>
          <a:solidFill>
            <a:srgbClr val="EDE9FE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23" name="Shape 18"/>
          <p:cNvSpPr/>
          <p:nvPr/>
        </p:nvSpPr>
        <p:spPr>
          <a:xfrm>
            <a:off x="365760" y="3794760"/>
            <a:ext cx="73152" cy="822960"/>
          </a:xfrm>
          <a:prstGeom prst="rect">
            <a:avLst/>
          </a:prstGeom>
          <a:solidFill>
            <a:srgbClr val="8B5CF6"/>
          </a:solidFill>
          <a:ln/>
        </p:spPr>
      </p:sp>
      <p:pic>
        <p:nvPicPr>
          <p:cNvPr id="24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" y="3950208"/>
            <a:ext cx="457200" cy="457200"/>
          </a:xfrm>
          <a:prstGeom prst="rect">
            <a:avLst/>
          </a:prstGeom>
        </p:spPr>
      </p:pic>
      <p:sp>
        <p:nvSpPr>
          <p:cNvPr id="25" name="Text 19"/>
          <p:cNvSpPr/>
          <p:nvPr/>
        </p:nvSpPr>
        <p:spPr>
          <a:xfrm>
            <a:off x="1188720" y="3840480"/>
            <a:ext cx="1828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8B5CF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Microscópica</a:t>
            </a:r>
            <a:endParaRPr lang="en-US" sz="1600" dirty="0"/>
          </a:p>
        </p:txBody>
      </p:sp>
      <p:sp>
        <p:nvSpPr>
          <p:cNvPr id="26" name="Text 20"/>
          <p:cNvSpPr/>
          <p:nvPr/>
        </p:nvSpPr>
        <p:spPr>
          <a:xfrm>
            <a:off x="1188720" y="4178808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A3A0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GHz – 1 THz  |  Resolución: 0.1 nm  |  Correcciones cuánticas</a:t>
            </a:r>
            <a:endParaRPr lang="en-US" sz="850" dirty="0"/>
          </a:p>
        </p:txBody>
      </p:sp>
      <p:sp>
        <p:nvSpPr>
          <p:cNvPr id="27" name="Text 21"/>
          <p:cNvSpPr/>
          <p:nvPr/>
        </p:nvSpPr>
        <p:spPr>
          <a:xfrm>
            <a:off x="4023360" y="3794760"/>
            <a:ext cx="4572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Cristalografía  •  Biología molecular  •  Nanotecnología  •  Quantum dots</a:t>
            </a:r>
            <a:endParaRPr lang="en-US" sz="1000" dirty="0"/>
          </a:p>
        </p:txBody>
      </p:sp>
      <p:sp>
        <p:nvSpPr>
          <p:cNvPr id="28" name="Shape 22"/>
          <p:cNvSpPr/>
          <p:nvPr/>
        </p:nvSpPr>
        <p:spPr>
          <a:xfrm>
            <a:off x="365760" y="4709160"/>
            <a:ext cx="8412480" cy="73152"/>
          </a:xfrm>
          <a:prstGeom prst="rect">
            <a:avLst/>
          </a:prstGeom>
          <a:solidFill>
            <a:srgbClr val="6D28D9"/>
          </a:solidFill>
          <a:ln/>
        </p:spPr>
      </p:sp>
      <p:sp>
        <p:nvSpPr>
          <p:cNvPr id="29" name="Text 23"/>
          <p:cNvSpPr/>
          <p:nvPr/>
        </p:nvSpPr>
        <p:spPr>
          <a:xfrm>
            <a:off x="0" y="4800600"/>
            <a:ext cx="9144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A3A0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VicK Consultoría  •  entfernten.galaxie@gmail.com  •  +52 442 575 3558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A0E27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91440"/>
            <a:ext cx="8595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C4B5F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 Física: Strain Gravitacional como Sensor Universal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457200" y="914400"/>
            <a:ext cx="4114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14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Principio Fundamental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457200" y="1325880"/>
            <a:ext cx="4114800" cy="411480"/>
          </a:xfrm>
          <a:prstGeom prst="rect">
            <a:avLst/>
          </a:prstGeom>
          <a:solidFill>
            <a:srgbClr val="F5F3FF"/>
          </a:solidFill>
          <a:ln/>
        </p:spPr>
      </p:sp>
      <p:sp>
        <p:nvSpPr>
          <p:cNvPr id="6" name="Text 4"/>
          <p:cNvSpPr/>
          <p:nvPr/>
        </p:nvSpPr>
        <p:spPr>
          <a:xfrm>
            <a:off x="502920" y="1325880"/>
            <a:ext cx="320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6D28D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1.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841248" y="1325880"/>
            <a:ext cx="3657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Masa acelerada asimétricamente genera ondas gravitacionales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457200" y="1828800"/>
            <a:ext cx="4114800" cy="41148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9" name="Text 7"/>
          <p:cNvSpPr/>
          <p:nvPr/>
        </p:nvSpPr>
        <p:spPr>
          <a:xfrm>
            <a:off x="502920" y="1828800"/>
            <a:ext cx="320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6D28D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2.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841248" y="1828800"/>
            <a:ext cx="3657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strain ε = ΔL/L mide deformación del espacio-tiempo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457200" y="2331720"/>
            <a:ext cx="4114800" cy="411480"/>
          </a:xfrm>
          <a:prstGeom prst="rect">
            <a:avLst/>
          </a:prstGeom>
          <a:solidFill>
            <a:srgbClr val="F5F3FF"/>
          </a:solidFill>
          <a:ln/>
        </p:spPr>
      </p:sp>
      <p:sp>
        <p:nvSpPr>
          <p:cNvPr id="12" name="Text 10"/>
          <p:cNvSpPr/>
          <p:nvPr/>
        </p:nvSpPr>
        <p:spPr>
          <a:xfrm>
            <a:off x="502920" y="2331720"/>
            <a:ext cx="320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6D28D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3.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841248" y="2331720"/>
            <a:ext cx="3657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onda interactúa con objetivos según masa y densidad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57200" y="2834640"/>
            <a:ext cx="4114800" cy="41148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5" name="Text 13"/>
          <p:cNvSpPr/>
          <p:nvPr/>
        </p:nvSpPr>
        <p:spPr>
          <a:xfrm>
            <a:off x="502920" y="2834640"/>
            <a:ext cx="320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6D28D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4.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841248" y="2834640"/>
            <a:ext cx="3657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eco gravitacional revela composición interna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457200" y="3337560"/>
            <a:ext cx="4114800" cy="411480"/>
          </a:xfrm>
          <a:prstGeom prst="rect">
            <a:avLst/>
          </a:prstGeom>
          <a:solidFill>
            <a:srgbClr val="F5F3FF"/>
          </a:solidFill>
          <a:ln/>
        </p:spPr>
      </p:sp>
      <p:sp>
        <p:nvSpPr>
          <p:cNvPr id="18" name="Text 16"/>
          <p:cNvSpPr/>
          <p:nvPr/>
        </p:nvSpPr>
        <p:spPr>
          <a:xfrm>
            <a:off x="502920" y="3337560"/>
            <a:ext cx="320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6D28D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5.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841248" y="3337560"/>
            <a:ext cx="3657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Multi-frecuencia permite análisis espectral completo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4846320" y="914400"/>
            <a:ext cx="3840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14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Diferenciador</a:t>
            </a:r>
            <a:endParaRPr lang="en-US" sz="1400" dirty="0"/>
          </a:p>
        </p:txBody>
      </p:sp>
      <p:sp>
        <p:nvSpPr>
          <p:cNvPr id="21" name="Shape 19"/>
          <p:cNvSpPr/>
          <p:nvPr/>
        </p:nvSpPr>
        <p:spPr>
          <a:xfrm>
            <a:off x="4846320" y="1325880"/>
            <a:ext cx="3840480" cy="548640"/>
          </a:xfrm>
          <a:prstGeom prst="rect">
            <a:avLst/>
          </a:prstGeom>
          <a:solidFill>
            <a:srgbClr val="1E1650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pic>
        <p:nvPicPr>
          <p:cNvPr id="2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83480" y="1417320"/>
            <a:ext cx="365760" cy="365760"/>
          </a:xfrm>
          <a:prstGeom prst="rect">
            <a:avLst/>
          </a:prstGeom>
        </p:spPr>
      </p:pic>
      <p:sp>
        <p:nvSpPr>
          <p:cNvPr id="23" name="Text 20"/>
          <p:cNvSpPr/>
          <p:nvPr/>
        </p:nvSpPr>
        <p:spPr>
          <a:xfrm>
            <a:off x="5440680" y="1344168"/>
            <a:ext cx="3108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59E0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Penetración total</a:t>
            </a:r>
            <a:endParaRPr lang="en-US" sz="1100" dirty="0"/>
          </a:p>
        </p:txBody>
      </p:sp>
      <p:sp>
        <p:nvSpPr>
          <p:cNvPr id="24" name="Text 21"/>
          <p:cNvSpPr/>
          <p:nvPr/>
        </p:nvSpPr>
        <p:spPr>
          <a:xfrm>
            <a:off x="5440680" y="1581912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900" dirty="0">
                <a:solidFill>
                  <a:srgbClr val="E8E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Atraviesa roca, metal, agua</a:t>
            </a:r>
            <a:endParaRPr lang="en-US" sz="9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900" dirty="0">
                <a:solidFill>
                  <a:srgbClr val="E8E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lo que EM no puede</a:t>
            </a:r>
            <a:endParaRPr lang="en-US" sz="900" dirty="0"/>
          </a:p>
        </p:txBody>
      </p:sp>
      <p:sp>
        <p:nvSpPr>
          <p:cNvPr id="25" name="Shape 22"/>
          <p:cNvSpPr/>
          <p:nvPr/>
        </p:nvSpPr>
        <p:spPr>
          <a:xfrm>
            <a:off x="4846320" y="1984248"/>
            <a:ext cx="3840480" cy="548640"/>
          </a:xfrm>
          <a:prstGeom prst="rect">
            <a:avLst/>
          </a:prstGeom>
          <a:solidFill>
            <a:srgbClr val="1E1650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pic>
        <p:nvPicPr>
          <p:cNvPr id="26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3480" y="2075688"/>
            <a:ext cx="365760" cy="365760"/>
          </a:xfrm>
          <a:prstGeom prst="rect">
            <a:avLst/>
          </a:prstGeom>
        </p:spPr>
      </p:pic>
      <p:sp>
        <p:nvSpPr>
          <p:cNvPr id="27" name="Text 23"/>
          <p:cNvSpPr/>
          <p:nvPr/>
        </p:nvSpPr>
        <p:spPr>
          <a:xfrm>
            <a:off x="5440680" y="2002536"/>
            <a:ext cx="3108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59E0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 invasivo</a:t>
            </a:r>
            <a:endParaRPr lang="en-US" sz="1100" dirty="0"/>
          </a:p>
        </p:txBody>
      </p:sp>
      <p:sp>
        <p:nvSpPr>
          <p:cNvPr id="28" name="Text 24"/>
          <p:cNvSpPr/>
          <p:nvPr/>
        </p:nvSpPr>
        <p:spPr>
          <a:xfrm>
            <a:off x="5440680" y="2240280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900" dirty="0">
                <a:solidFill>
                  <a:srgbClr val="E8E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 perforaciones, sin contacto</a:t>
            </a:r>
            <a:endParaRPr lang="en-US" sz="9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900" dirty="0">
                <a:solidFill>
                  <a:srgbClr val="E8E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mide desde superficie</a:t>
            </a:r>
            <a:endParaRPr lang="en-US" sz="900" dirty="0"/>
          </a:p>
        </p:txBody>
      </p:sp>
      <p:sp>
        <p:nvSpPr>
          <p:cNvPr id="29" name="Shape 25"/>
          <p:cNvSpPr/>
          <p:nvPr/>
        </p:nvSpPr>
        <p:spPr>
          <a:xfrm>
            <a:off x="4846320" y="2642616"/>
            <a:ext cx="3840480" cy="548640"/>
          </a:xfrm>
          <a:prstGeom prst="rect">
            <a:avLst/>
          </a:prstGeom>
          <a:solidFill>
            <a:srgbClr val="1E1650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pic>
        <p:nvPicPr>
          <p:cNvPr id="30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83480" y="2734056"/>
            <a:ext cx="365760" cy="365760"/>
          </a:xfrm>
          <a:prstGeom prst="rect">
            <a:avLst/>
          </a:prstGeom>
        </p:spPr>
      </p:pic>
      <p:sp>
        <p:nvSpPr>
          <p:cNvPr id="31" name="Text 26"/>
          <p:cNvSpPr/>
          <p:nvPr/>
        </p:nvSpPr>
        <p:spPr>
          <a:xfrm>
            <a:off x="5440680" y="2660904"/>
            <a:ext cx="3108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59E0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Composición interna</a:t>
            </a:r>
            <a:endParaRPr lang="en-US" sz="1100" dirty="0"/>
          </a:p>
        </p:txBody>
      </p:sp>
      <p:sp>
        <p:nvSpPr>
          <p:cNvPr id="32" name="Text 27"/>
          <p:cNvSpPr/>
          <p:nvPr/>
        </p:nvSpPr>
        <p:spPr>
          <a:xfrm>
            <a:off x="5440680" y="2898648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900" dirty="0">
                <a:solidFill>
                  <a:srgbClr val="E8E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Revela densidad y estructura</a:t>
            </a:r>
            <a:endParaRPr lang="en-US" sz="9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900" dirty="0">
                <a:solidFill>
                  <a:srgbClr val="E8E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no solo superficie</a:t>
            </a:r>
            <a:endParaRPr lang="en-US" sz="900" dirty="0"/>
          </a:p>
        </p:txBody>
      </p:sp>
      <p:sp>
        <p:nvSpPr>
          <p:cNvPr id="33" name="Shape 28"/>
          <p:cNvSpPr/>
          <p:nvPr/>
        </p:nvSpPr>
        <p:spPr>
          <a:xfrm>
            <a:off x="4846320" y="3300984"/>
            <a:ext cx="3840480" cy="548640"/>
          </a:xfrm>
          <a:prstGeom prst="rect">
            <a:avLst/>
          </a:prstGeom>
          <a:solidFill>
            <a:srgbClr val="1E1650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pic>
        <p:nvPicPr>
          <p:cNvPr id="34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83480" y="3392424"/>
            <a:ext cx="365760" cy="365760"/>
          </a:xfrm>
          <a:prstGeom prst="rect">
            <a:avLst/>
          </a:prstGeom>
        </p:spPr>
      </p:pic>
      <p:sp>
        <p:nvSpPr>
          <p:cNvPr id="35" name="Text 29"/>
          <p:cNvSpPr/>
          <p:nvPr/>
        </p:nvSpPr>
        <p:spPr>
          <a:xfrm>
            <a:off x="5440680" y="3319272"/>
            <a:ext cx="3108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59E0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Escalable</a:t>
            </a:r>
            <a:endParaRPr lang="en-US" sz="1100" dirty="0"/>
          </a:p>
        </p:txBody>
      </p:sp>
      <p:sp>
        <p:nvSpPr>
          <p:cNvPr id="36" name="Text 30"/>
          <p:cNvSpPr/>
          <p:nvPr/>
        </p:nvSpPr>
        <p:spPr>
          <a:xfrm>
            <a:off x="5440680" y="3557016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900" dirty="0">
                <a:solidFill>
                  <a:srgbClr val="E8E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Misma física desde</a:t>
            </a:r>
            <a:endParaRPr lang="en-US" sz="9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900" dirty="0">
                <a:solidFill>
                  <a:srgbClr val="E8E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nm hasta AU</a:t>
            </a:r>
            <a:endParaRPr lang="en-US" sz="900" dirty="0"/>
          </a:p>
        </p:txBody>
      </p:sp>
      <p:sp>
        <p:nvSpPr>
          <p:cNvPr id="37" name="Shape 31"/>
          <p:cNvSpPr/>
          <p:nvPr/>
        </p:nvSpPr>
        <p:spPr>
          <a:xfrm>
            <a:off x="457200" y="4114800"/>
            <a:ext cx="8229600" cy="502920"/>
          </a:xfrm>
          <a:prstGeom prst="rect">
            <a:avLst/>
          </a:prstGeom>
          <a:solidFill>
            <a:srgbClr val="1A1145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38" name="Text 32"/>
          <p:cNvSpPr/>
          <p:nvPr/>
        </p:nvSpPr>
        <p:spPr>
          <a:xfrm>
            <a:off x="640080" y="4133088"/>
            <a:ext cx="7863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C4B5F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Simulación completa en Godot  •  100+ páginas de documentación  •  Código modular extensible  •  Buscando financiamiento</a:t>
            </a:r>
            <a:endParaRPr lang="en-US" sz="1000" dirty="0"/>
          </a:p>
        </p:txBody>
      </p:sp>
      <p:sp>
        <p:nvSpPr>
          <p:cNvPr id="39" name="Text 33"/>
          <p:cNvSpPr/>
          <p:nvPr/>
        </p:nvSpPr>
        <p:spPr>
          <a:xfrm>
            <a:off x="0" y="4800600"/>
            <a:ext cx="9144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A3A0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VicK Consultoría  •  entfernten.galaxie@gmail.com  •  +52 442 575 3558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A0E2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5720"/>
          </a:xfrm>
          <a:prstGeom prst="rect">
            <a:avLst/>
          </a:prstGeom>
          <a:solidFill>
            <a:srgbClr val="6D28D9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74320"/>
            <a:ext cx="76809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Explore lo que no se puede ver</a:t>
            </a:r>
            <a:endParaRPr lang="en-US" sz="2600" dirty="0"/>
          </a:p>
          <a:p>
            <a:pPr algn="ctr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 lo que no se puede detener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548640" y="1371600"/>
            <a:ext cx="3931920" cy="1005840"/>
          </a:xfrm>
          <a:prstGeom prst="rect">
            <a:avLst/>
          </a:prstGeom>
          <a:solidFill>
            <a:srgbClr val="1E1650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1572768"/>
            <a:ext cx="502920" cy="50292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371600" y="1463040"/>
            <a:ext cx="2926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59E0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Prospección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1371600" y="1783080"/>
            <a:ext cx="2926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950" dirty="0">
                <a:solidFill>
                  <a:srgbClr val="E8E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Localice petróleo, minerales,</a:t>
            </a:r>
            <a:endParaRPr lang="en-US" sz="95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950" dirty="0">
                <a:solidFill>
                  <a:srgbClr val="E8E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agua y tierras raras sin</a:t>
            </a:r>
            <a:endParaRPr lang="en-US" sz="95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950" dirty="0">
                <a:solidFill>
                  <a:srgbClr val="E8E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perforar un solo metro.</a:t>
            </a:r>
            <a:endParaRPr lang="en-US" sz="950" dirty="0"/>
          </a:p>
        </p:txBody>
      </p:sp>
      <p:sp>
        <p:nvSpPr>
          <p:cNvPr id="8" name="Shape 5"/>
          <p:cNvSpPr/>
          <p:nvPr/>
        </p:nvSpPr>
        <p:spPr>
          <a:xfrm>
            <a:off x="4663440" y="1371600"/>
            <a:ext cx="3931920" cy="1005840"/>
          </a:xfrm>
          <a:prstGeom prst="rect">
            <a:avLst/>
          </a:prstGeom>
          <a:solidFill>
            <a:srgbClr val="1E1650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pic>
        <p:nvPicPr>
          <p:cNvPr id="9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46320" y="1572768"/>
            <a:ext cx="502920" cy="502920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5486400" y="1463040"/>
            <a:ext cx="2926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59E0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Industria</a:t>
            </a:r>
            <a:endParaRPr lang="en-US" sz="1400" dirty="0"/>
          </a:p>
        </p:txBody>
      </p:sp>
      <p:sp>
        <p:nvSpPr>
          <p:cNvPr id="11" name="Text 7"/>
          <p:cNvSpPr/>
          <p:nvPr/>
        </p:nvSpPr>
        <p:spPr>
          <a:xfrm>
            <a:off x="5486400" y="1783080"/>
            <a:ext cx="2926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950" dirty="0">
                <a:solidFill>
                  <a:srgbClr val="E8E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Inspección no destructiva de</a:t>
            </a:r>
            <a:endParaRPr lang="en-US" sz="95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950" dirty="0">
                <a:solidFill>
                  <a:srgbClr val="E8E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soldaduras, composites y piezas</a:t>
            </a:r>
            <a:endParaRPr lang="en-US" sz="95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950" dirty="0">
                <a:solidFill>
                  <a:srgbClr val="E8E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críticas aeroespaciales.</a:t>
            </a:r>
            <a:endParaRPr lang="en-US" sz="950" dirty="0"/>
          </a:p>
        </p:txBody>
      </p:sp>
      <p:sp>
        <p:nvSpPr>
          <p:cNvPr id="12" name="Shape 8"/>
          <p:cNvSpPr/>
          <p:nvPr/>
        </p:nvSpPr>
        <p:spPr>
          <a:xfrm>
            <a:off x="548640" y="2560320"/>
            <a:ext cx="3931920" cy="1005840"/>
          </a:xfrm>
          <a:prstGeom prst="rect">
            <a:avLst/>
          </a:prstGeom>
          <a:solidFill>
            <a:srgbClr val="1E1650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pic>
        <p:nvPicPr>
          <p:cNvPr id="13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2761488"/>
            <a:ext cx="502920" cy="502920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1371600" y="2651760"/>
            <a:ext cx="2926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59E0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Ciencia</a:t>
            </a:r>
            <a:endParaRPr lang="en-US" sz="1400" dirty="0"/>
          </a:p>
        </p:txBody>
      </p:sp>
      <p:sp>
        <p:nvSpPr>
          <p:cNvPr id="15" name="Text 10"/>
          <p:cNvSpPr/>
          <p:nvPr/>
        </p:nvSpPr>
        <p:spPr>
          <a:xfrm>
            <a:off x="1371600" y="2971800"/>
            <a:ext cx="2926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950" dirty="0">
                <a:solidFill>
                  <a:srgbClr val="E8E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Estructura molecular,</a:t>
            </a:r>
            <a:endParaRPr lang="en-US" sz="95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950" dirty="0">
                <a:solidFill>
                  <a:srgbClr val="E8E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cristalografía y biología</a:t>
            </a:r>
            <a:endParaRPr lang="en-US" sz="95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950" dirty="0">
                <a:solidFill>
                  <a:srgbClr val="E8E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resolución sub-nanométrica.</a:t>
            </a:r>
            <a:endParaRPr lang="en-US" sz="950" dirty="0"/>
          </a:p>
        </p:txBody>
      </p:sp>
      <p:sp>
        <p:nvSpPr>
          <p:cNvPr id="16" name="Shape 11"/>
          <p:cNvSpPr/>
          <p:nvPr/>
        </p:nvSpPr>
        <p:spPr>
          <a:xfrm>
            <a:off x="4663440" y="2560320"/>
            <a:ext cx="3931920" cy="1005840"/>
          </a:xfrm>
          <a:prstGeom prst="rect">
            <a:avLst/>
          </a:prstGeom>
          <a:solidFill>
            <a:srgbClr val="1E1650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pic>
        <p:nvPicPr>
          <p:cNvPr id="17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46320" y="2761488"/>
            <a:ext cx="502920" cy="502920"/>
          </a:xfrm>
          <a:prstGeom prst="rect">
            <a:avLst/>
          </a:prstGeom>
        </p:spPr>
      </p:pic>
      <p:sp>
        <p:nvSpPr>
          <p:cNvPr id="18" name="Text 12"/>
          <p:cNvSpPr/>
          <p:nvPr/>
        </p:nvSpPr>
        <p:spPr>
          <a:xfrm>
            <a:off x="5486400" y="2651760"/>
            <a:ext cx="2926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59E0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Defensa</a:t>
            </a:r>
            <a:endParaRPr lang="en-US" sz="1400" dirty="0"/>
          </a:p>
        </p:txBody>
      </p:sp>
      <p:sp>
        <p:nvSpPr>
          <p:cNvPr id="19" name="Text 13"/>
          <p:cNvSpPr/>
          <p:nvPr/>
        </p:nvSpPr>
        <p:spPr>
          <a:xfrm>
            <a:off x="5486400" y="2971800"/>
            <a:ext cx="2926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950" dirty="0">
                <a:solidFill>
                  <a:srgbClr val="E8E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Detección temprana de NEOs,</a:t>
            </a:r>
            <a:endParaRPr lang="en-US" sz="95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950" dirty="0">
                <a:solidFill>
                  <a:srgbClr val="E8E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basura espacial y planificación</a:t>
            </a:r>
            <a:endParaRPr lang="en-US" sz="95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950" dirty="0">
                <a:solidFill>
                  <a:srgbClr val="E8E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misiones de deflexión.</a:t>
            </a:r>
            <a:endParaRPr lang="en-US" sz="950" dirty="0"/>
          </a:p>
        </p:txBody>
      </p:sp>
      <p:sp>
        <p:nvSpPr>
          <p:cNvPr id="20" name="Shape 14"/>
          <p:cNvSpPr/>
          <p:nvPr/>
        </p:nvSpPr>
        <p:spPr>
          <a:xfrm>
            <a:off x="1371600" y="3749040"/>
            <a:ext cx="6400800" cy="1051560"/>
          </a:xfrm>
          <a:prstGeom prst="rect">
            <a:avLst/>
          </a:prstGeom>
          <a:solidFill>
            <a:srgbClr val="F59E0B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21" name="Text 15"/>
          <p:cNvSpPr/>
          <p:nvPr/>
        </p:nvSpPr>
        <p:spPr>
          <a:xfrm>
            <a:off x="1371600" y="3785616"/>
            <a:ext cx="6400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0A0E2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Solicite el Video de la Simulación</a:t>
            </a:r>
            <a:endParaRPr lang="en-US" sz="2000" dirty="0"/>
          </a:p>
        </p:txBody>
      </p:sp>
      <p:pic>
        <p:nvPicPr>
          <p:cNvPr id="22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94560" y="4187952"/>
            <a:ext cx="228600" cy="228600"/>
          </a:xfrm>
          <a:prstGeom prst="rect">
            <a:avLst/>
          </a:prstGeom>
        </p:spPr>
      </p:pic>
      <p:sp>
        <p:nvSpPr>
          <p:cNvPr id="23" name="Text 16"/>
          <p:cNvSpPr/>
          <p:nvPr/>
        </p:nvSpPr>
        <p:spPr>
          <a:xfrm>
            <a:off x="2468880" y="4169664"/>
            <a:ext cx="2926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A0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entfernten.galaxie@gmail.com</a:t>
            </a:r>
            <a:endParaRPr lang="en-US" sz="1100" dirty="0"/>
          </a:p>
        </p:txBody>
      </p:sp>
      <p:pic>
        <p:nvPicPr>
          <p:cNvPr id="24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94960" y="4187952"/>
            <a:ext cx="228600" cy="228600"/>
          </a:xfrm>
          <a:prstGeom prst="rect">
            <a:avLst/>
          </a:prstGeom>
        </p:spPr>
      </p:pic>
      <p:sp>
        <p:nvSpPr>
          <p:cNvPr id="25" name="Text 17"/>
          <p:cNvSpPr/>
          <p:nvPr/>
        </p:nvSpPr>
        <p:spPr>
          <a:xfrm>
            <a:off x="5669280" y="4169664"/>
            <a:ext cx="20116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A0E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+52 442 575 3558</a:t>
            </a:r>
            <a:endParaRPr lang="en-US" sz="1100" dirty="0"/>
          </a:p>
        </p:txBody>
      </p:sp>
      <p:sp>
        <p:nvSpPr>
          <p:cNvPr id="26" name="Text 18"/>
          <p:cNvSpPr/>
          <p:nvPr/>
        </p:nvSpPr>
        <p:spPr>
          <a:xfrm>
            <a:off x="1371600" y="4480560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1A11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Victor Leo Kallen Soto  •  VicK Consultoría en Tecnología  •  El Pueblito, Querétaro, México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Slide 1</vt:lpstr>
      <vt:lpstr>Slide 2</vt:lpstr>
      <vt:lpstr>Slide 3</vt:lpstr>
      <vt:lpstr>Slide 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Radar Gravitacional Multi-Escala</dc:title>
  <dc:subject>PptxGenJS Presentation</dc:subject>
  <dc:creator>VicK Consultoría en Tecnología</dc:creator>
  <cp:lastModifiedBy>VicK Consultoría en Tecnología</cp:lastModifiedBy>
  <cp:revision>1</cp:revision>
  <dcterms:created xsi:type="dcterms:W3CDTF">2026-02-09T18:22:09Z</dcterms:created>
  <dcterms:modified xsi:type="dcterms:W3CDTF">2026-02-09T18:22:09Z</dcterms:modified>
</cp:coreProperties>
</file>