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457200"/>
            <a:ext cx="914400" cy="9144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31520" y="1417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SignVal v2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914400" y="210312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Verificación de Firmas Manuscritas</a:t>
            </a:r>
            <a:endParaRPr lang="en-US" sz="2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Geometría Diferencial</a:t>
            </a:r>
            <a:endParaRPr lang="en-US" sz="2000" dirty="0"/>
          </a:p>
        </p:txBody>
      </p:sp>
      <p:sp>
        <p:nvSpPr>
          <p:cNvPr id="6" name="Shape 3"/>
          <p:cNvSpPr/>
          <p:nvPr/>
        </p:nvSpPr>
        <p:spPr>
          <a:xfrm>
            <a:off x="3200400" y="3063240"/>
            <a:ext cx="2743200" cy="36576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7" name="Shape 4"/>
          <p:cNvSpPr/>
          <p:nvPr/>
        </p:nvSpPr>
        <p:spPr>
          <a:xfrm>
            <a:off x="548640" y="3337560"/>
            <a:ext cx="1920240" cy="1188720"/>
          </a:xfrm>
          <a:prstGeom prst="rect">
            <a:avLst/>
          </a:prstGeom>
          <a:solidFill>
            <a:srgbClr val="147474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548640" y="3401568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3000" dirty="0"/>
          </a:p>
        </p:txBody>
      </p:sp>
      <p:sp>
        <p:nvSpPr>
          <p:cNvPr id="9" name="Text 6"/>
          <p:cNvSpPr/>
          <p:nvPr/>
        </p:nvSpPr>
        <p:spPr>
          <a:xfrm>
            <a:off x="548640" y="39319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Criterios</a:t>
            </a:r>
            <a:endParaRPr lang="en-US" sz="11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Geométricos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2715768" y="3337560"/>
            <a:ext cx="1920240" cy="1188720"/>
          </a:xfrm>
          <a:prstGeom prst="rect">
            <a:avLst/>
          </a:prstGeom>
          <a:solidFill>
            <a:srgbClr val="147474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2715768" y="3401568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8ms</a:t>
            </a:r>
            <a:endParaRPr lang="en-US" sz="3000" dirty="0"/>
          </a:p>
        </p:txBody>
      </p:sp>
      <p:sp>
        <p:nvSpPr>
          <p:cNvPr id="12" name="Text 9"/>
          <p:cNvSpPr/>
          <p:nvPr/>
        </p:nvSpPr>
        <p:spPr>
          <a:xfrm>
            <a:off x="2715768" y="39319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</a:t>
            </a:r>
            <a:endParaRPr lang="en-US" sz="11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Verificación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4882896" y="3337560"/>
            <a:ext cx="1920240" cy="1188720"/>
          </a:xfrm>
          <a:prstGeom prst="rect">
            <a:avLst/>
          </a:prstGeom>
          <a:solidFill>
            <a:srgbClr val="147474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4882896" y="3401568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</a:t>
            </a:r>
            <a:endParaRPr lang="en-US" sz="3000" dirty="0"/>
          </a:p>
        </p:txBody>
      </p:sp>
      <p:sp>
        <p:nvSpPr>
          <p:cNvPr id="15" name="Text 12"/>
          <p:cNvSpPr/>
          <p:nvPr/>
        </p:nvSpPr>
        <p:spPr>
          <a:xfrm>
            <a:off x="4882896" y="39319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</a:t>
            </a:r>
            <a:endParaRPr lang="en-US" sz="11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Verificada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7050024" y="3337560"/>
            <a:ext cx="1920240" cy="1188720"/>
          </a:xfrm>
          <a:prstGeom prst="rect">
            <a:avLst/>
          </a:prstGeom>
          <a:solidFill>
            <a:srgbClr val="147474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Text 14"/>
          <p:cNvSpPr/>
          <p:nvPr/>
        </p:nvSpPr>
        <p:spPr>
          <a:xfrm>
            <a:off x="7050024" y="3401568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0%</a:t>
            </a:r>
            <a:endParaRPr lang="en-US" sz="3000" dirty="0"/>
          </a:p>
        </p:txBody>
      </p:sp>
      <p:sp>
        <p:nvSpPr>
          <p:cNvPr id="18" name="Text 15"/>
          <p:cNvSpPr/>
          <p:nvPr/>
        </p:nvSpPr>
        <p:spPr>
          <a:xfrm>
            <a:off x="7050024" y="39319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Falsos</a:t>
            </a:r>
            <a:endParaRPr lang="en-US" sz="11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Positivos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0" y="4754880"/>
            <a:ext cx="9144000" cy="384048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20" name="Text 17"/>
          <p:cNvSpPr/>
          <p:nvPr/>
        </p:nvSpPr>
        <p:spPr>
          <a:xfrm>
            <a:off x="457200" y="4773168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en Tecnología  •  Hecho en México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4F4F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"/>
            <a:ext cx="7680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¿Cómo sabe que esa firma es auténtica?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10515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4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Problema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384048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508760"/>
            <a:ext cx="64008" cy="54864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508760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sistemas convencionales comparan píxeles, no geometría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48640" y="2167128"/>
            <a:ext cx="384048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48640" y="2167128"/>
            <a:ext cx="64008" cy="54864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2167128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falsificador hábil copia la forma visual, no la dinámica intrínseca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825496"/>
            <a:ext cx="384048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48640" y="2825496"/>
            <a:ext cx="64008" cy="54864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13" name="Text 11"/>
          <p:cNvSpPr/>
          <p:nvPr/>
        </p:nvSpPr>
        <p:spPr>
          <a:xfrm>
            <a:off x="777240" y="2825496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soluciones OCR/ML requieren miles de muestras y conexión a internet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3483864"/>
            <a:ext cx="384048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48640" y="3483864"/>
            <a:ext cx="64008" cy="54864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16" name="Text 14"/>
          <p:cNvSpPr/>
          <p:nvPr/>
        </p:nvSpPr>
        <p:spPr>
          <a:xfrm>
            <a:off x="777240" y="3483864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peritos grafológicos son costosos, lentos y subjetivos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54880" y="10515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4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Enfoque SignVal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754880" y="1508760"/>
            <a:ext cx="3840480" cy="548640"/>
          </a:xfrm>
          <a:prstGeom prst="rect">
            <a:avLst/>
          </a:prstGeom>
          <a:solidFill>
            <a:srgbClr val="F0F7F7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54880" y="1508760"/>
            <a:ext cx="64008" cy="548640"/>
          </a:xfrm>
          <a:prstGeom prst="rect">
            <a:avLst/>
          </a:prstGeom>
          <a:solidFill>
            <a:srgbClr val="D4A843"/>
          </a:solidFill>
          <a:ln/>
        </p:spPr>
      </p:sp>
      <p:pic>
        <p:nvPicPr>
          <p:cNvPr id="2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760" y="1572768"/>
            <a:ext cx="320040" cy="320040"/>
          </a:xfrm>
          <a:prstGeom prst="rect">
            <a:avLst/>
          </a:prstGeom>
        </p:spPr>
      </p:pic>
      <p:sp>
        <p:nvSpPr>
          <p:cNvPr id="21" name="Text 18"/>
          <p:cNvSpPr/>
          <p:nvPr/>
        </p:nvSpPr>
        <p:spPr>
          <a:xfrm>
            <a:off x="5349240" y="1508760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firma es una curva γ(t) en una variedad Riemanniana, no un conjunto de píxeles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4754880" y="2167128"/>
            <a:ext cx="3840480" cy="548640"/>
          </a:xfrm>
          <a:prstGeom prst="rect">
            <a:avLst/>
          </a:prstGeom>
          <a:solidFill>
            <a:srgbClr val="F0F7F7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4754880" y="2167128"/>
            <a:ext cx="64008" cy="548640"/>
          </a:xfrm>
          <a:prstGeom prst="rect">
            <a:avLst/>
          </a:prstGeom>
          <a:solidFill>
            <a:srgbClr val="D4A843"/>
          </a:solidFill>
          <a:ln/>
        </p:spPr>
      </p:sp>
      <p:pic>
        <p:nvPicPr>
          <p:cNvPr id="2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760" y="2231136"/>
            <a:ext cx="320040" cy="320040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5349240" y="2167128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invariantes geométricos: desde Hu y Zernike hasta curvatura de Ricci y holonomía</a:t>
            </a:r>
            <a:endParaRPr lang="en-US" sz="1050" dirty="0"/>
          </a:p>
        </p:txBody>
      </p:sp>
      <p:sp>
        <p:nvSpPr>
          <p:cNvPr id="26" name="Shape 22"/>
          <p:cNvSpPr/>
          <p:nvPr/>
        </p:nvSpPr>
        <p:spPr>
          <a:xfrm>
            <a:off x="4754880" y="2825496"/>
            <a:ext cx="3840480" cy="548640"/>
          </a:xfrm>
          <a:prstGeom prst="rect">
            <a:avLst/>
          </a:prstGeom>
          <a:solidFill>
            <a:srgbClr val="F0F7F7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3"/>
          <p:cNvSpPr/>
          <p:nvPr/>
        </p:nvSpPr>
        <p:spPr>
          <a:xfrm>
            <a:off x="4754880" y="2825496"/>
            <a:ext cx="64008" cy="548640"/>
          </a:xfrm>
          <a:prstGeom prst="rect">
            <a:avLst/>
          </a:prstGeom>
          <a:solidFill>
            <a:srgbClr val="D4A843"/>
          </a:solidFill>
          <a:ln/>
        </p:spPr>
      </p:sp>
      <p:pic>
        <p:nvPicPr>
          <p:cNvPr id="2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7760" y="2889504"/>
            <a:ext cx="320040" cy="320040"/>
          </a:xfrm>
          <a:prstGeom prst="rect">
            <a:avLst/>
          </a:prstGeom>
        </p:spPr>
      </p:pic>
      <p:sp>
        <p:nvSpPr>
          <p:cNvPr id="29" name="Text 24"/>
          <p:cNvSpPr/>
          <p:nvPr/>
        </p:nvSpPr>
        <p:spPr>
          <a:xfrm>
            <a:off x="5349240" y="2825496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Verificación completa en 8ms — tiempo real sin compromiso matemático</a:t>
            </a:r>
            <a:endParaRPr lang="en-US" sz="1050" dirty="0"/>
          </a:p>
        </p:txBody>
      </p:sp>
      <p:sp>
        <p:nvSpPr>
          <p:cNvPr id="30" name="Shape 25"/>
          <p:cNvSpPr/>
          <p:nvPr/>
        </p:nvSpPr>
        <p:spPr>
          <a:xfrm>
            <a:off x="4754880" y="3483864"/>
            <a:ext cx="3840480" cy="548640"/>
          </a:xfrm>
          <a:prstGeom prst="rect">
            <a:avLst/>
          </a:prstGeom>
          <a:solidFill>
            <a:srgbClr val="F0F7F7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6"/>
          <p:cNvSpPr/>
          <p:nvPr/>
        </p:nvSpPr>
        <p:spPr>
          <a:xfrm>
            <a:off x="4754880" y="3483864"/>
            <a:ext cx="64008" cy="548640"/>
          </a:xfrm>
          <a:prstGeom prst="rect">
            <a:avLst/>
          </a:prstGeom>
          <a:solidFill>
            <a:srgbClr val="D4A843"/>
          </a:solidFill>
          <a:ln/>
        </p:spPr>
      </p:sp>
      <p:pic>
        <p:nvPicPr>
          <p:cNvPr id="3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3547872"/>
            <a:ext cx="320040" cy="320040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5349240" y="3483864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Binario estático 45MB: opera 100% air-gapped, sin internet, sin dependencias</a:t>
            </a:r>
            <a:endParaRPr lang="en-US" sz="1050" dirty="0"/>
          </a:p>
        </p:txBody>
      </p:sp>
      <p:sp>
        <p:nvSpPr>
          <p:cNvPr id="34" name="Shape 28"/>
          <p:cNvSpPr/>
          <p:nvPr/>
        </p:nvSpPr>
        <p:spPr>
          <a:xfrm>
            <a:off x="548640" y="4251960"/>
            <a:ext cx="8046720" cy="640080"/>
          </a:xfrm>
          <a:prstGeom prst="rect">
            <a:avLst/>
          </a:prstGeom>
          <a:solidFill>
            <a:srgbClr val="0D4F4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35" name="Text 29"/>
          <p:cNvSpPr/>
          <p:nvPr/>
        </p:nvSpPr>
        <p:spPr>
          <a:xfrm>
            <a:off x="822960" y="425196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"Un falsificador puede copiar la forma (cinemática) pero NO puede reproducir la dinámica intrínseca — su sistema neuromuscular es diferente."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D4F4F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 Criterios de Invariancia Geométrica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2743200" cy="384048"/>
          </a:xfrm>
          <a:prstGeom prst="rect">
            <a:avLst/>
          </a:prstGeom>
          <a:solidFill>
            <a:srgbClr val="147474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960120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Clásicos (1-6)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0" y="960120"/>
            <a:ext cx="2743200" cy="384048"/>
          </a:xfrm>
          <a:prstGeom prst="rect">
            <a:avLst/>
          </a:prstGeom>
          <a:solidFill>
            <a:srgbClr val="0D4F4F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0" y="960120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Diferenciales (7-11)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080760" y="960120"/>
            <a:ext cx="2743200" cy="384048"/>
          </a:xfrm>
          <a:prstGeom prst="rect">
            <a:avLst/>
          </a:prstGeom>
          <a:solidFill>
            <a:srgbClr val="B8922F"/>
          </a:solidFill>
          <a:ln/>
        </p:spPr>
      </p:sp>
      <p:sp>
        <p:nvSpPr>
          <p:cNvPr id="9" name="Text 7"/>
          <p:cNvSpPr/>
          <p:nvPr/>
        </p:nvSpPr>
        <p:spPr>
          <a:xfrm>
            <a:off x="6080760" y="960120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Topológico/Frecuencial (12-13)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" y="1463040"/>
            <a:ext cx="2743200" cy="429768"/>
          </a:xfrm>
          <a:prstGeom prst="rect">
            <a:avLst/>
          </a:prstGeom>
          <a:solidFill>
            <a:srgbClr val="F0F7F7"/>
          </a:solidFill>
          <a:ln/>
        </p:spPr>
      </p:sp>
      <p:sp>
        <p:nvSpPr>
          <p:cNvPr id="11" name="Text 9"/>
          <p:cNvSpPr/>
          <p:nvPr/>
        </p:nvSpPr>
        <p:spPr>
          <a:xfrm>
            <a:off x="347472" y="1463040"/>
            <a:ext cx="36576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04088" y="1463040"/>
            <a:ext cx="2304288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Momentos de Hu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Invariantes rotación/traslación/escala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0040" y="1965960"/>
            <a:ext cx="2743200" cy="42976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Text 12"/>
          <p:cNvSpPr/>
          <p:nvPr/>
        </p:nvSpPr>
        <p:spPr>
          <a:xfrm>
            <a:off x="347472" y="1965960"/>
            <a:ext cx="36576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04088" y="1965960"/>
            <a:ext cx="2304288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Tensor de Inercia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Distribución de masa 2D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2468880"/>
            <a:ext cx="2743200" cy="429768"/>
          </a:xfrm>
          <a:prstGeom prst="rect">
            <a:avLst/>
          </a:prstGeom>
          <a:solidFill>
            <a:srgbClr val="F0F7F7"/>
          </a:solidFill>
          <a:ln/>
        </p:spPr>
      </p:sp>
      <p:sp>
        <p:nvSpPr>
          <p:cNvPr id="17" name="Text 15"/>
          <p:cNvSpPr/>
          <p:nvPr/>
        </p:nvSpPr>
        <p:spPr>
          <a:xfrm>
            <a:off x="347472" y="2468880"/>
            <a:ext cx="36576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04088" y="2468880"/>
            <a:ext cx="2304288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Momentos de Zernike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ortogonal completa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0040" y="2971800"/>
            <a:ext cx="2743200" cy="42976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Text 18"/>
          <p:cNvSpPr/>
          <p:nvPr/>
        </p:nvSpPr>
        <p:spPr>
          <a:xfrm>
            <a:off x="347472" y="2971800"/>
            <a:ext cx="36576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704088" y="2971800"/>
            <a:ext cx="2304288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Momentos de Legendre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Polinomios ortogonales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20040" y="3474720"/>
            <a:ext cx="2743200" cy="429768"/>
          </a:xfrm>
          <a:prstGeom prst="rect">
            <a:avLst/>
          </a:prstGeom>
          <a:solidFill>
            <a:srgbClr val="F0F7F7"/>
          </a:solidFill>
          <a:ln/>
        </p:spPr>
      </p:sp>
      <p:sp>
        <p:nvSpPr>
          <p:cNvPr id="23" name="Text 21"/>
          <p:cNvSpPr/>
          <p:nvPr/>
        </p:nvSpPr>
        <p:spPr>
          <a:xfrm>
            <a:off x="347472" y="3474720"/>
            <a:ext cx="36576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04088" y="3474720"/>
            <a:ext cx="2304288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Invariantes Afines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Resistentes a shear/deformación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0040" y="3977640"/>
            <a:ext cx="2743200" cy="42976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6" name="Text 24"/>
          <p:cNvSpPr/>
          <p:nvPr/>
        </p:nvSpPr>
        <p:spPr>
          <a:xfrm>
            <a:off x="347472" y="3977640"/>
            <a:ext cx="36576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704088" y="3977640"/>
            <a:ext cx="2304288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Invariantes Proyectivos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Resistentes a perspectiva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200400" y="1463040"/>
            <a:ext cx="2743200" cy="429768"/>
          </a:xfrm>
          <a:prstGeom prst="rect">
            <a:avLst/>
          </a:prstGeom>
          <a:solidFill>
            <a:srgbClr val="F0F7F7"/>
          </a:solidFill>
          <a:ln/>
        </p:spPr>
      </p:sp>
      <p:sp>
        <p:nvSpPr>
          <p:cNvPr id="29" name="Text 27"/>
          <p:cNvSpPr/>
          <p:nvPr/>
        </p:nvSpPr>
        <p:spPr>
          <a:xfrm>
            <a:off x="3227832" y="1463040"/>
            <a:ext cx="36576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3584448" y="1463040"/>
            <a:ext cx="2304288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Tensor de Riemann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Curvatura intrínseca completa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3200400" y="1965960"/>
            <a:ext cx="2743200" cy="42976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2" name="Text 30"/>
          <p:cNvSpPr/>
          <p:nvPr/>
        </p:nvSpPr>
        <p:spPr>
          <a:xfrm>
            <a:off x="3227832" y="1965960"/>
            <a:ext cx="36576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3584448" y="1965960"/>
            <a:ext cx="2304288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Tensor de Ricci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Contracción ← traza sectorial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200400" y="2468880"/>
            <a:ext cx="2743200" cy="429768"/>
          </a:xfrm>
          <a:prstGeom prst="rect">
            <a:avLst/>
          </a:prstGeom>
          <a:solidFill>
            <a:srgbClr val="F0F7F7"/>
          </a:solidFill>
          <a:ln/>
        </p:spPr>
      </p:sp>
      <p:sp>
        <p:nvSpPr>
          <p:cNvPr id="35" name="Text 33"/>
          <p:cNvSpPr/>
          <p:nvPr/>
        </p:nvSpPr>
        <p:spPr>
          <a:xfrm>
            <a:off x="3227832" y="2468880"/>
            <a:ext cx="36576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3584448" y="2468880"/>
            <a:ext cx="2304288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Curvatura Escalar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Invariante escalar global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3200400" y="2971800"/>
            <a:ext cx="2743200" cy="42976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8" name="Text 36"/>
          <p:cNvSpPr/>
          <p:nvPr/>
        </p:nvSpPr>
        <p:spPr>
          <a:xfrm>
            <a:off x="3227832" y="2971800"/>
            <a:ext cx="36576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3584448" y="2971800"/>
            <a:ext cx="2304288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Holonomía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Transporte paralelo cíclico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200400" y="3474720"/>
            <a:ext cx="2743200" cy="429768"/>
          </a:xfrm>
          <a:prstGeom prst="rect">
            <a:avLst/>
          </a:prstGeom>
          <a:solidFill>
            <a:srgbClr val="F0F7F7"/>
          </a:solidFill>
          <a:ln/>
        </p:spPr>
      </p:sp>
      <p:sp>
        <p:nvSpPr>
          <p:cNvPr id="41" name="Text 39"/>
          <p:cNvSpPr/>
          <p:nvPr/>
        </p:nvSpPr>
        <p:spPr>
          <a:xfrm>
            <a:off x="3227832" y="3474720"/>
            <a:ext cx="36576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3584448" y="3474720"/>
            <a:ext cx="2304288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Distancia Geodésica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Camino mínimo en manifold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080760" y="1463040"/>
            <a:ext cx="2743200" cy="685800"/>
          </a:xfrm>
          <a:prstGeom prst="rect">
            <a:avLst/>
          </a:prstGeom>
          <a:solidFill>
            <a:srgbClr val="F0F7F7"/>
          </a:solidFill>
          <a:ln/>
        </p:spPr>
      </p:sp>
      <p:sp>
        <p:nvSpPr>
          <p:cNvPr id="44" name="Text 42"/>
          <p:cNvSpPr/>
          <p:nvPr/>
        </p:nvSpPr>
        <p:spPr>
          <a:xfrm>
            <a:off x="6108192" y="1463040"/>
            <a:ext cx="365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1400" dirty="0"/>
          </a:p>
        </p:txBody>
      </p:sp>
      <p:sp>
        <p:nvSpPr>
          <p:cNvPr id="45" name="Text 43"/>
          <p:cNvSpPr/>
          <p:nvPr/>
        </p:nvSpPr>
        <p:spPr>
          <a:xfrm>
            <a:off x="6464808" y="1463040"/>
            <a:ext cx="230428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Homología Persistente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Topología algebraica propia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(sin dependencias externas)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6080760" y="2240280"/>
            <a:ext cx="2743200" cy="685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7" name="Text 45"/>
          <p:cNvSpPr/>
          <p:nvPr/>
        </p:nvSpPr>
        <p:spPr>
          <a:xfrm>
            <a:off x="6108192" y="2240280"/>
            <a:ext cx="365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1400" dirty="0"/>
          </a:p>
        </p:txBody>
      </p:sp>
      <p:sp>
        <p:nvSpPr>
          <p:cNvPr id="48" name="Text 46"/>
          <p:cNvSpPr/>
          <p:nvPr/>
        </p:nvSpPr>
        <p:spPr>
          <a:xfrm>
            <a:off x="6464808" y="2240280"/>
            <a:ext cx="230428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Descriptores Fourier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Espectro frecuencial DFT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la curva cerrada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080760" y="3108960"/>
            <a:ext cx="2743200" cy="1005840"/>
          </a:xfrm>
          <a:prstGeom prst="rect">
            <a:avLst/>
          </a:prstGeom>
          <a:solidFill>
            <a:srgbClr val="0D4F4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0" name="Text 48"/>
          <p:cNvSpPr/>
          <p:nvPr/>
        </p:nvSpPr>
        <p:spPr>
          <a:xfrm>
            <a:off x="6172200" y="315468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Infraestructura: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Métrica de Fisher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Símbolos de Christoffel (3 derivadas)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Integración RK4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C++17 / Eigen3 / OpenCV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0" y="4389120"/>
            <a:ext cx="9144000" cy="749808"/>
          </a:xfrm>
          <a:prstGeom prst="rect">
            <a:avLst/>
          </a:prstGeom>
          <a:solidFill>
            <a:srgbClr val="0D4F4F"/>
          </a:solidFill>
          <a:ln/>
        </p:spPr>
      </p:sp>
      <p:sp>
        <p:nvSpPr>
          <p:cNvPr id="52" name="Text 50"/>
          <p:cNvSpPr/>
          <p:nvPr/>
        </p:nvSpPr>
        <p:spPr>
          <a:xfrm>
            <a:off x="457200" y="4434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 tests (47 unitarios + 7 integración)  •  100% pass  •  Verificado NV-0</a:t>
            </a:r>
            <a:endParaRPr lang="en-US" sz="1300" dirty="0"/>
          </a:p>
        </p:txBody>
      </p:sp>
      <p:sp>
        <p:nvSpPr>
          <p:cNvPr id="53" name="Text 51"/>
          <p:cNvSpPr/>
          <p:nvPr/>
        </p:nvSpPr>
        <p:spPr>
          <a:xfrm>
            <a:off x="457200" y="473659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criterio individualmente testeado  •  Christoffel con 3 derivadas numéricas (no 1)  •  Homología persistente sin TDA externo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2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200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Proteja sus documentos críticos</a:t>
            </a:r>
            <a:endParaRPr lang="en-US" sz="26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 matemáticas, no con heurísticas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3931920" cy="1005840"/>
          </a:xfrm>
          <a:prstGeom prst="rect">
            <a:avLst/>
          </a:prstGeom>
          <a:solidFill>
            <a:srgbClr val="147474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64592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325880" y="152704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Binario Estático 45MB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1325880" y="187452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solo ejecutable. Sin runtime,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intérprete, sin dependencias.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4754880" y="1417320"/>
            <a:ext cx="3931920" cy="1005840"/>
          </a:xfrm>
          <a:prstGeom prst="rect">
            <a:avLst/>
          </a:prstGeom>
          <a:solidFill>
            <a:srgbClr val="147474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760" y="1645920"/>
            <a:ext cx="457200" cy="4572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532120" y="152704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 Air-Gapped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5532120" y="187452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 sin red. Ideal para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ambientes clasificados y SCIF.</a:t>
            </a:r>
            <a:endParaRPr lang="en-US" sz="1000" dirty="0"/>
          </a:p>
        </p:txBody>
      </p:sp>
      <p:sp>
        <p:nvSpPr>
          <p:cNvPr id="12" name="Shape 8"/>
          <p:cNvSpPr/>
          <p:nvPr/>
        </p:nvSpPr>
        <p:spPr>
          <a:xfrm>
            <a:off x="548640" y="2606040"/>
            <a:ext cx="3931920" cy="1005840"/>
          </a:xfrm>
          <a:prstGeom prst="rect">
            <a:avLst/>
          </a:prstGeom>
          <a:solidFill>
            <a:srgbClr val="147474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834640"/>
            <a:ext cx="457200" cy="4572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325880" y="271576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C++17 / Eigen3</a:t>
            </a:r>
            <a:endParaRPr lang="en-US" sz="1300" dirty="0"/>
          </a:p>
        </p:txBody>
      </p:sp>
      <p:sp>
        <p:nvSpPr>
          <p:cNvPr id="15" name="Text 10"/>
          <p:cNvSpPr/>
          <p:nvPr/>
        </p:nvSpPr>
        <p:spPr>
          <a:xfrm>
            <a:off x="1325880" y="306324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Rendimiento nativo. Sin Python,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JVM, sin contenedores.</a:t>
            </a:r>
            <a:endParaRPr lang="en-US" sz="1000" dirty="0"/>
          </a:p>
        </p:txBody>
      </p:sp>
      <p:sp>
        <p:nvSpPr>
          <p:cNvPr id="16" name="Shape 11"/>
          <p:cNvSpPr/>
          <p:nvPr/>
        </p:nvSpPr>
        <p:spPr>
          <a:xfrm>
            <a:off x="4754880" y="2606040"/>
            <a:ext cx="3931920" cy="1005840"/>
          </a:xfrm>
          <a:prstGeom prst="rect">
            <a:avLst/>
          </a:prstGeom>
          <a:solidFill>
            <a:srgbClr val="147474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2834640"/>
            <a:ext cx="457200" cy="4572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532120" y="271576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CLI Completo</a:t>
            </a:r>
            <a:endParaRPr lang="en-US" sz="1300" dirty="0"/>
          </a:p>
        </p:txBody>
      </p:sp>
      <p:sp>
        <p:nvSpPr>
          <p:cNvPr id="19" name="Text 13"/>
          <p:cNvSpPr/>
          <p:nvPr/>
        </p:nvSpPr>
        <p:spPr>
          <a:xfrm>
            <a:off x="5532120" y="306324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verify, register, batch, benchmark,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 — todo desde terminal.</a:t>
            </a:r>
            <a:endParaRPr lang="en-US" sz="1000" dirty="0"/>
          </a:p>
        </p:txBody>
      </p:sp>
      <p:sp>
        <p:nvSpPr>
          <p:cNvPr id="20" name="Shape 14"/>
          <p:cNvSpPr/>
          <p:nvPr/>
        </p:nvSpPr>
        <p:spPr>
          <a:xfrm>
            <a:off x="1371600" y="3703320"/>
            <a:ext cx="6400800" cy="1188720"/>
          </a:xfrm>
          <a:prstGeom prst="rect">
            <a:avLst/>
          </a:prstGeom>
          <a:solidFill>
            <a:srgbClr val="D4A843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1" name="Text 15"/>
          <p:cNvSpPr/>
          <p:nvPr/>
        </p:nvSpPr>
        <p:spPr>
          <a:xfrm>
            <a:off x="1371600" y="374904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B2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Solicite una Demostración</a:t>
            </a:r>
            <a:endParaRPr lang="en-US" sz="2000" dirty="0"/>
          </a:p>
        </p:txBody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4560" y="4206240"/>
            <a:ext cx="256032" cy="256032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2514600" y="418795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B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entfernten.galaxie@gmail.com</a:t>
            </a:r>
            <a:endParaRPr lang="en-US" sz="1100" dirty="0"/>
          </a:p>
        </p:txBody>
      </p:sp>
      <p:pic>
        <p:nvPicPr>
          <p:cNvPr id="2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03520" y="4206240"/>
            <a:ext cx="256032" cy="256032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5623560" y="418795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B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+52 442 575 3558</a:t>
            </a:r>
            <a:endParaRPr lang="en-US" sz="1100" dirty="0"/>
          </a:p>
        </p:txBody>
      </p:sp>
      <p:sp>
        <p:nvSpPr>
          <p:cNvPr id="26" name="Text 18"/>
          <p:cNvSpPr/>
          <p:nvPr/>
        </p:nvSpPr>
        <p:spPr>
          <a:xfrm>
            <a:off x="1371600" y="452628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D4F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Victor Leo Kallen Soto  •  VicK Consultoría en Tecnología  •  El Pueblito, Querétaro, México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SignVal v2 — Verificación de Firmas con Geometría Diferencial</dc:title>
  <dc:subject>PptxGenJS Presentation</dc:subject>
  <dc:creator>VicK Consultoría en Tecnología</dc:creator>
  <cp:lastModifiedBy>VicK Consultoría en Tecnología</cp:lastModifiedBy>
  <cp:revision>1</cp:revision>
  <dcterms:created xsi:type="dcterms:W3CDTF">2026-02-09T15:17:24Z</dcterms:created>
  <dcterms:modified xsi:type="dcterms:W3CDTF">2026-02-09T15:17:24Z</dcterms:modified>
</cp:coreProperties>
</file>